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notesMasterIdLst>
    <p:notesMasterId r:id="rId45"/>
  </p:notesMasterIdLst>
  <p:sldIdLst>
    <p:sldId id="256" r:id="rId2"/>
    <p:sldId id="282" r:id="rId3"/>
    <p:sldId id="309" r:id="rId4"/>
    <p:sldId id="310" r:id="rId5"/>
    <p:sldId id="322" r:id="rId6"/>
    <p:sldId id="308" r:id="rId7"/>
    <p:sldId id="281" r:id="rId8"/>
    <p:sldId id="258" r:id="rId9"/>
    <p:sldId id="294" r:id="rId10"/>
    <p:sldId id="295" r:id="rId11"/>
    <p:sldId id="283" r:id="rId12"/>
    <p:sldId id="284" r:id="rId13"/>
    <p:sldId id="285" r:id="rId14"/>
    <p:sldId id="286" r:id="rId15"/>
    <p:sldId id="259" r:id="rId16"/>
    <p:sldId id="289" r:id="rId17"/>
    <p:sldId id="290" r:id="rId18"/>
    <p:sldId id="291" r:id="rId19"/>
    <p:sldId id="292" r:id="rId20"/>
    <p:sldId id="293" r:id="rId21"/>
    <p:sldId id="296" r:id="rId22"/>
    <p:sldId id="297" r:id="rId23"/>
    <p:sldId id="298" r:id="rId24"/>
    <p:sldId id="299" r:id="rId25"/>
    <p:sldId id="301" r:id="rId26"/>
    <p:sldId id="300" r:id="rId27"/>
    <p:sldId id="302" r:id="rId28"/>
    <p:sldId id="303" r:id="rId29"/>
    <p:sldId id="304" r:id="rId30"/>
    <p:sldId id="305" r:id="rId31"/>
    <p:sldId id="306" r:id="rId32"/>
    <p:sldId id="307" r:id="rId33"/>
    <p:sldId id="311" r:id="rId34"/>
    <p:sldId id="312" r:id="rId35"/>
    <p:sldId id="315" r:id="rId36"/>
    <p:sldId id="313" r:id="rId37"/>
    <p:sldId id="316" r:id="rId38"/>
    <p:sldId id="317" r:id="rId39"/>
    <p:sldId id="314" r:id="rId40"/>
    <p:sldId id="318" r:id="rId41"/>
    <p:sldId id="319" r:id="rId42"/>
    <p:sldId id="320" r:id="rId43"/>
    <p:sldId id="321"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65" d="100"/>
          <a:sy n="65" d="100"/>
        </p:scale>
        <p:origin x="8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C459A-B3AC-48F7-8204-3A90F67C9A9F}" type="datetimeFigureOut">
              <a:rPr lang="en-US" smtClean="0"/>
              <a:t>3/18/2015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BCC4D9-E08B-4B0F-8C17-B89F089D66EE}" type="slidenum">
              <a:rPr lang="en-US" smtClean="0"/>
              <a:t>‹#›</a:t>
            </a:fld>
            <a:endParaRPr lang="en-US"/>
          </a:p>
        </p:txBody>
      </p:sp>
    </p:spTree>
    <p:extLst>
      <p:ext uri="{BB962C8B-B14F-4D97-AF65-F5344CB8AC3E}">
        <p14:creationId xmlns:p14="http://schemas.microsoft.com/office/powerpoint/2010/main" val="2195344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D79112-7F50-40DB-A28A-1862BBF8C4C7}" type="slidenum">
              <a:rPr lang="en-US" smtClean="0"/>
              <a:pPr eaLnBrk="1" hangingPunct="1"/>
              <a:t>9</a:t>
            </a:fld>
            <a:endParaRPr lang="en-US" smtClean="0"/>
          </a:p>
        </p:txBody>
      </p:sp>
      <p:sp>
        <p:nvSpPr>
          <p:cNvPr id="798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126294E-BCB6-4025-8B08-5F4D25BC0648}" type="slidenum">
              <a:rPr lang="en-US" sz="1200">
                <a:cs typeface="Arial" charset="0"/>
              </a:rPr>
              <a:pPr algn="r" eaLnBrk="1" hangingPunct="1"/>
              <a:t>9</a:t>
            </a:fld>
            <a:endParaRPr lang="en-US" sz="1200">
              <a:cs typeface="Arial" charset="0"/>
            </a:endParaRPr>
          </a:p>
        </p:txBody>
      </p:sp>
      <p:sp>
        <p:nvSpPr>
          <p:cNvPr id="79876" name="Rectangle 2"/>
          <p:cNvSpPr>
            <a:spLocks noGrp="1" noRot="1" noChangeAspect="1" noChangeArrowheads="1" noTextEdit="1"/>
          </p:cNvSpPr>
          <p:nvPr>
            <p:ph type="sldImg"/>
          </p:nvPr>
        </p:nvSpPr>
        <p:spPr>
          <a:xfrm>
            <a:off x="381000" y="534988"/>
            <a:ext cx="6096000" cy="3429000"/>
          </a:xfrm>
          <a:ln/>
        </p:spPr>
      </p:sp>
      <p:sp>
        <p:nvSpPr>
          <p:cNvPr id="7987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48809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20D4DC-0089-48F7-9319-EF5F945B2625}" type="slidenum">
              <a:rPr lang="en-US" smtClean="0"/>
              <a:pPr eaLnBrk="1" hangingPunct="1"/>
              <a:t>10</a:t>
            </a:fld>
            <a:endParaRPr lang="en-US" smtClean="0"/>
          </a:p>
        </p:txBody>
      </p:sp>
      <p:sp>
        <p:nvSpPr>
          <p:cNvPr id="808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76C385D-DC7A-4436-B27B-813AE6CD0F57}" type="slidenum">
              <a:rPr lang="en-US" sz="1200">
                <a:cs typeface="Arial" charset="0"/>
              </a:rPr>
              <a:pPr algn="r" eaLnBrk="1" hangingPunct="1"/>
              <a:t>10</a:t>
            </a:fld>
            <a:endParaRPr lang="en-US" sz="1200">
              <a:cs typeface="Arial" charset="0"/>
            </a:endParaRPr>
          </a:p>
        </p:txBody>
      </p:sp>
      <p:sp>
        <p:nvSpPr>
          <p:cNvPr id="80900" name="Rectangle 2"/>
          <p:cNvSpPr>
            <a:spLocks noGrp="1" noRot="1" noChangeAspect="1" noChangeArrowheads="1" noTextEdit="1"/>
          </p:cNvSpPr>
          <p:nvPr>
            <p:ph type="sldImg"/>
          </p:nvPr>
        </p:nvSpPr>
        <p:spPr>
          <a:xfrm>
            <a:off x="381000" y="534988"/>
            <a:ext cx="6096000" cy="3429000"/>
          </a:xfrm>
          <a:ln/>
        </p:spPr>
      </p:sp>
      <p:sp>
        <p:nvSpPr>
          <p:cNvPr id="8090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99774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759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118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2927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2115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2889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821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94804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093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0706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806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3/18/2015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9078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641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439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406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32155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3/18/2015</a:t>
            </a:fld>
            <a:endParaRPr lang="en-US" dirty="0"/>
          </a:p>
        </p:txBody>
      </p:sp>
    </p:spTree>
    <p:extLst>
      <p:ext uri="{BB962C8B-B14F-4D97-AF65-F5344CB8AC3E}">
        <p14:creationId xmlns:p14="http://schemas.microsoft.com/office/powerpoint/2010/main" val="394111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3/18/2015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81496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alpha val="9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INVESTMENT BANKING</a:t>
            </a:r>
            <a:endParaRPr lang="en-US" i="1" dirty="0"/>
          </a:p>
        </p:txBody>
      </p:sp>
      <p:sp>
        <p:nvSpPr>
          <p:cNvPr id="3" name="Subtitle 2"/>
          <p:cNvSpPr>
            <a:spLocks noGrp="1"/>
          </p:cNvSpPr>
          <p:nvPr>
            <p:ph type="subTitle" idx="1"/>
          </p:nvPr>
        </p:nvSpPr>
        <p:spPr>
          <a:xfrm>
            <a:off x="1507067" y="4050833"/>
            <a:ext cx="7766936" cy="1420819"/>
          </a:xfrm>
          <a:blipFill>
            <a:blip r:embed="rId2"/>
            <a:tile tx="0" ty="0" sx="100000" sy="100000" flip="none" algn="tl"/>
          </a:blipFill>
        </p:spPr>
        <p:txBody>
          <a:bodyPr>
            <a:noAutofit/>
          </a:bodyPr>
          <a:lstStyle/>
          <a:p>
            <a:pPr algn="ctr"/>
            <a:r>
              <a:rPr lang="en-US" sz="2800" b="1" dirty="0"/>
              <a:t>LESSON 2: HISTORY AND PURPOSE OF INVESTMENT BANKING: WHAT INVESTMENT BANKERS DO</a:t>
            </a:r>
            <a:endParaRPr lang="en-US" sz="2800" dirty="0"/>
          </a:p>
        </p:txBody>
      </p:sp>
    </p:spTree>
    <p:extLst>
      <p:ext uri="{BB962C8B-B14F-4D97-AF65-F5344CB8AC3E}">
        <p14:creationId xmlns:p14="http://schemas.microsoft.com/office/powerpoint/2010/main" val="2906367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0" name="Rectangle 2"/>
          <p:cNvSpPr>
            <a:spLocks noGrp="1" noChangeArrowheads="1"/>
          </p:cNvSpPr>
          <p:nvPr>
            <p:ph type="title" idx="4294967295"/>
          </p:nvPr>
        </p:nvSpPr>
        <p:spPr>
          <a:xfrm>
            <a:off x="677334" y="117988"/>
            <a:ext cx="8596668" cy="1268360"/>
          </a:xfrm>
        </p:spPr>
        <p:txBody>
          <a:bodyPr>
            <a:normAutofit/>
          </a:bodyPr>
          <a:lstStyle/>
          <a:p>
            <a:pPr eaLnBrk="1" hangingPunct="1"/>
            <a:r>
              <a:rPr lang="en-US" dirty="0" smtClean="0">
                <a:solidFill>
                  <a:schemeClr val="accent2">
                    <a:lumMod val="75000"/>
                  </a:schemeClr>
                </a:solidFill>
              </a:rPr>
              <a:t>2. Case Study: Bank </a:t>
            </a:r>
            <a:r>
              <a:rPr lang="en-US" dirty="0">
                <a:solidFill>
                  <a:schemeClr val="accent2">
                    <a:lumMod val="75000"/>
                  </a:schemeClr>
                </a:solidFill>
              </a:rPr>
              <a:t>Runs and the Money </a:t>
            </a:r>
            <a:r>
              <a:rPr lang="en-US" dirty="0" smtClean="0">
                <a:solidFill>
                  <a:schemeClr val="accent2">
                    <a:lumMod val="75000"/>
                  </a:schemeClr>
                </a:solidFill>
              </a:rPr>
              <a:t>Supply (</a:t>
            </a:r>
            <a:r>
              <a:rPr lang="en-US" dirty="0" err="1" smtClean="0">
                <a:solidFill>
                  <a:schemeClr val="accent2">
                    <a:lumMod val="75000"/>
                  </a:schemeClr>
                </a:solidFill>
              </a:rPr>
              <a:t>cont</a:t>
            </a:r>
            <a:r>
              <a:rPr lang="en-US" dirty="0" smtClean="0">
                <a:solidFill>
                  <a:schemeClr val="accent2">
                    <a:lumMod val="75000"/>
                  </a:schemeClr>
                </a:solidFill>
              </a:rPr>
              <a:t>)</a:t>
            </a:r>
            <a:endParaRPr lang="en-US" dirty="0">
              <a:solidFill>
                <a:schemeClr val="accent2">
                  <a:lumMod val="75000"/>
                </a:schemeClr>
              </a:solidFill>
            </a:endParaRPr>
          </a:p>
        </p:txBody>
      </p:sp>
      <p:sp>
        <p:nvSpPr>
          <p:cNvPr id="39941" name="Rectangle 3"/>
          <p:cNvSpPr>
            <a:spLocks noGrp="1" noChangeArrowheads="1"/>
          </p:cNvSpPr>
          <p:nvPr>
            <p:ph type="body" idx="4294967295"/>
          </p:nvPr>
        </p:nvSpPr>
        <p:spPr>
          <a:xfrm>
            <a:off x="677334" y="1696065"/>
            <a:ext cx="8596668" cy="4962312"/>
          </a:xfrm>
        </p:spPr>
        <p:txBody>
          <a:bodyPr>
            <a:noAutofit/>
          </a:bodyPr>
          <a:lstStyle/>
          <a:p>
            <a:r>
              <a:rPr lang="en-US" sz="3200" dirty="0" smtClean="0">
                <a:latin typeface="Times New Roman" panose="02020603050405020304" pitchFamily="18" charset="0"/>
                <a:cs typeface="Times New Roman" panose="02020603050405020304" pitchFamily="18" charset="0"/>
              </a:rPr>
              <a:t>During </a:t>
            </a:r>
            <a:r>
              <a:rPr lang="en-US" sz="3200" dirty="0">
                <a:latin typeface="Times New Roman" panose="02020603050405020304" pitchFamily="18" charset="0"/>
                <a:cs typeface="Times New Roman" panose="02020603050405020304" pitchFamily="18" charset="0"/>
              </a:rPr>
              <a:t>1929–1933</a:t>
            </a:r>
            <a:r>
              <a:rPr lang="en-US" sz="3200" dirty="0" smtClean="0">
                <a:latin typeface="Times New Roman" panose="02020603050405020304" pitchFamily="18" charset="0"/>
                <a:cs typeface="Times New Roman" panose="02020603050405020304" pitchFamily="18" charset="0"/>
              </a:rPr>
              <a:t>, a wave of bank runs and bank closings caused money supply to fall 28%.</a:t>
            </a:r>
          </a:p>
          <a:p>
            <a:pPr eaLnBrk="1" hangingPunct="1"/>
            <a:r>
              <a:rPr lang="en-US" sz="3200" dirty="0" smtClean="0">
                <a:latin typeface="Times New Roman" panose="02020603050405020304" pitchFamily="18" charset="0"/>
                <a:cs typeface="Times New Roman" panose="02020603050405020304" pitchFamily="18" charset="0"/>
              </a:rPr>
              <a:t>Many economists believe this contributed to the severity of the Great Depression.  </a:t>
            </a:r>
          </a:p>
          <a:p>
            <a:pPr eaLnBrk="1" hangingPunct="1"/>
            <a:r>
              <a:rPr lang="en-US" sz="3200" dirty="0" smtClean="0">
                <a:latin typeface="Times New Roman" panose="02020603050405020304" pitchFamily="18" charset="0"/>
                <a:cs typeface="Times New Roman" panose="02020603050405020304" pitchFamily="18" charset="0"/>
              </a:rPr>
              <a:t>Since then, federal deposit insurance has helped prevent bank runs in the U.S.</a:t>
            </a:r>
          </a:p>
          <a:p>
            <a:pPr eaLnBrk="1" hangingPunct="1"/>
            <a:r>
              <a:rPr lang="en-US" sz="3200" dirty="0" smtClean="0">
                <a:latin typeface="Times New Roman" panose="02020603050405020304" pitchFamily="18" charset="0"/>
                <a:cs typeface="Times New Roman" panose="02020603050405020304" pitchFamily="18" charset="0"/>
              </a:rPr>
              <a:t>In the U.K., though, Northern Rock bank experienced a classic bank run in 2007 and was eventually taken over by the British government. </a:t>
            </a:r>
          </a:p>
        </p:txBody>
      </p:sp>
      <p:sp>
        <p:nvSpPr>
          <p:cNvPr id="39942"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8180322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1">
                                            <p:txEl>
                                              <p:pRg st="2" end="2"/>
                                            </p:txEl>
                                          </p:spTgt>
                                        </p:tgtEl>
                                        <p:attrNameLst>
                                          <p:attrName>style.visibility</p:attrName>
                                        </p:attrNameLst>
                                      </p:cBhvr>
                                      <p:to>
                                        <p:strVal val="visible"/>
                                      </p:to>
                                    </p:set>
                                    <p:animEffect transition="in" filter="wipe(left)">
                                      <p:cBhvr>
                                        <p:cTn id="17" dur="500"/>
                                        <p:tgtEl>
                                          <p:spTgt spid="3994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41">
                                            <p:txEl>
                                              <p:pRg st="3" end="3"/>
                                            </p:txEl>
                                          </p:spTgt>
                                        </p:tgtEl>
                                        <p:attrNameLst>
                                          <p:attrName>style.visibility</p:attrName>
                                        </p:attrNameLst>
                                      </p:cBhvr>
                                      <p:to>
                                        <p:strVal val="visible"/>
                                      </p:to>
                                    </p:set>
                                    <p:animEffect transition="in" filter="wipe(left)">
                                      <p:cBhvr>
                                        <p:cTn id="22" dur="500"/>
                                        <p:tgtEl>
                                          <p:spTgt spid="399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80304"/>
            <a:ext cx="9078828" cy="704599"/>
          </a:xfrm>
        </p:spPr>
        <p:txBody>
          <a:bodyPr>
            <a:normAutofit fontScale="90000"/>
          </a:bodyPr>
          <a:lstStyle/>
          <a:p>
            <a:r>
              <a:rPr lang="en-US" b="1" dirty="0" smtClean="0"/>
              <a:t> 3. GOVERNMENT LEGISLATION (LAWS) P.10-11</a:t>
            </a:r>
            <a:endParaRPr lang="en-US" b="1" dirty="0"/>
          </a:p>
        </p:txBody>
      </p:sp>
      <p:sp>
        <p:nvSpPr>
          <p:cNvPr id="3" name="Content Placeholder 2"/>
          <p:cNvSpPr>
            <a:spLocks noGrp="1"/>
          </p:cNvSpPr>
          <p:nvPr>
            <p:ph idx="1"/>
          </p:nvPr>
        </p:nvSpPr>
        <p:spPr>
          <a:xfrm>
            <a:off x="450164" y="1179871"/>
            <a:ext cx="10870365" cy="5426991"/>
          </a:xfrm>
        </p:spPr>
        <p:txBody>
          <a:bodyPr>
            <a:normAutofit/>
          </a:bodyPr>
          <a:lstStyle/>
          <a:p>
            <a:pPr marL="0" indent="0">
              <a:buNone/>
            </a:pPr>
            <a:r>
              <a:rPr lang="en-US" sz="2800" dirty="0" smtClean="0">
                <a:solidFill>
                  <a:schemeClr val="tx1"/>
                </a:solidFill>
              </a:rPr>
              <a:t>5 KEY PIECES OF LEGISLATION (Page 11 in your book)</a:t>
            </a:r>
          </a:p>
          <a:p>
            <a:pPr marL="514350" indent="-514350">
              <a:buAutoNum type="arabicPeriod"/>
            </a:pPr>
            <a:r>
              <a:rPr lang="en-US" sz="2800" dirty="0" smtClean="0">
                <a:solidFill>
                  <a:schemeClr val="tx1"/>
                </a:solidFill>
              </a:rPr>
              <a:t>GLASS-STEAGALL ACT (BANK ACT OF 1933) – The strongest piece of legislation that separated commercial bank function from investment bank function and established the Federal Deposit Insurance Corporation (FDIC)</a:t>
            </a:r>
          </a:p>
          <a:p>
            <a:pPr marL="514350" indent="-514350">
              <a:buAutoNum type="arabicPeriod" startAt="2"/>
            </a:pPr>
            <a:r>
              <a:rPr lang="en-US" sz="2800" dirty="0" smtClean="0"/>
              <a:t>Securities act of 1933 (Truth-in-Securities Law) – Required fill disclosure (information) and registration for new securities.</a:t>
            </a:r>
          </a:p>
          <a:p>
            <a:pPr marL="514350" indent="-514350">
              <a:buAutoNum type="arabicPeriod" startAt="2"/>
            </a:pPr>
            <a:r>
              <a:rPr lang="en-US" sz="2800" dirty="0" smtClean="0"/>
              <a:t>Securities Exchange Act of 1934 (SEA) – Created a government agency the Securities Exchange </a:t>
            </a:r>
            <a:r>
              <a:rPr lang="en-US" sz="2800" dirty="0" err="1" smtClean="0"/>
              <a:t>Commision</a:t>
            </a:r>
            <a:r>
              <a:rPr lang="en-US" sz="2800" dirty="0" smtClean="0"/>
              <a:t> (SEC) which regulates business of member broker/dealers and restricts use of securities as collateral for loans.</a:t>
            </a:r>
            <a:r>
              <a:rPr lang="en-US" sz="2800" dirty="0"/>
              <a:t>	</a:t>
            </a:r>
            <a:r>
              <a:rPr lang="en-US" sz="2800" dirty="0" smtClean="0"/>
              <a:t> </a:t>
            </a:r>
            <a:endParaRPr lang="en-US" sz="2800" dirty="0"/>
          </a:p>
        </p:txBody>
      </p:sp>
    </p:spTree>
    <p:extLst>
      <p:ext uri="{BB962C8B-B14F-4D97-AF65-F5344CB8AC3E}">
        <p14:creationId xmlns:p14="http://schemas.microsoft.com/office/powerpoint/2010/main" val="1526971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80304"/>
            <a:ext cx="8596668" cy="631065"/>
          </a:xfrm>
        </p:spPr>
        <p:txBody>
          <a:bodyPr>
            <a:normAutofit fontScale="90000"/>
          </a:bodyPr>
          <a:lstStyle/>
          <a:p>
            <a:r>
              <a:rPr lang="en-US" b="1" dirty="0" smtClean="0"/>
              <a:t> 3. GOVERNMENT LEGISLATION (continued)</a:t>
            </a:r>
            <a:endParaRPr lang="en-US" b="1" dirty="0"/>
          </a:p>
        </p:txBody>
      </p:sp>
      <p:sp>
        <p:nvSpPr>
          <p:cNvPr id="3" name="Content Placeholder 2"/>
          <p:cNvSpPr>
            <a:spLocks noGrp="1"/>
          </p:cNvSpPr>
          <p:nvPr>
            <p:ph idx="1"/>
          </p:nvPr>
        </p:nvSpPr>
        <p:spPr>
          <a:xfrm>
            <a:off x="450164" y="1107583"/>
            <a:ext cx="10870365" cy="5499279"/>
          </a:xfrm>
        </p:spPr>
        <p:txBody>
          <a:bodyPr>
            <a:normAutofit/>
          </a:bodyPr>
          <a:lstStyle/>
          <a:p>
            <a:pPr marL="0" indent="0">
              <a:buNone/>
            </a:pPr>
            <a:r>
              <a:rPr lang="en-US" sz="2800" dirty="0" smtClean="0">
                <a:solidFill>
                  <a:schemeClr val="tx1"/>
                </a:solidFill>
              </a:rPr>
              <a:t>5 KEY PIECES OF LEGISLATION (continued)</a:t>
            </a:r>
          </a:p>
          <a:p>
            <a:pPr marL="0" indent="0">
              <a:buNone/>
            </a:pPr>
            <a:r>
              <a:rPr lang="en-US" sz="2800" dirty="0" smtClean="0">
                <a:solidFill>
                  <a:schemeClr val="tx1"/>
                </a:solidFill>
              </a:rPr>
              <a:t>4. Investment Company </a:t>
            </a:r>
            <a:r>
              <a:rPr lang="en-US" sz="2800" dirty="0">
                <a:solidFill>
                  <a:schemeClr val="tx1"/>
                </a:solidFill>
              </a:rPr>
              <a:t>A</a:t>
            </a:r>
            <a:r>
              <a:rPr lang="en-US" sz="2800" dirty="0" smtClean="0">
                <a:solidFill>
                  <a:schemeClr val="tx1"/>
                </a:solidFill>
              </a:rPr>
              <a:t>ct of 1940 – Required mutual fund companies to register with the SEC.</a:t>
            </a:r>
          </a:p>
          <a:p>
            <a:pPr marL="0" indent="0">
              <a:buNone/>
            </a:pPr>
            <a:r>
              <a:rPr lang="en-US" sz="2800" dirty="0" smtClean="0">
                <a:solidFill>
                  <a:schemeClr val="tx1"/>
                </a:solidFill>
              </a:rPr>
              <a:t>5. Investment Advisors Act of 1940 – SEC given advisory control over investment advisors.</a:t>
            </a:r>
          </a:p>
        </p:txBody>
      </p:sp>
    </p:spTree>
    <p:extLst>
      <p:ext uri="{BB962C8B-B14F-4D97-AF65-F5344CB8AC3E}">
        <p14:creationId xmlns:p14="http://schemas.microsoft.com/office/powerpoint/2010/main" val="3450844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80304"/>
            <a:ext cx="8596668" cy="631065"/>
          </a:xfrm>
        </p:spPr>
        <p:txBody>
          <a:bodyPr>
            <a:normAutofit fontScale="90000"/>
          </a:bodyPr>
          <a:lstStyle/>
          <a:p>
            <a:r>
              <a:rPr lang="en-US" b="1" dirty="0" smtClean="0"/>
              <a:t> 1. History of the Industry (continued)</a:t>
            </a:r>
            <a:endParaRPr lang="en-US" b="1" dirty="0"/>
          </a:p>
        </p:txBody>
      </p:sp>
      <p:sp>
        <p:nvSpPr>
          <p:cNvPr id="3" name="Content Placeholder 2"/>
          <p:cNvSpPr>
            <a:spLocks noGrp="1"/>
          </p:cNvSpPr>
          <p:nvPr>
            <p:ph idx="1"/>
          </p:nvPr>
        </p:nvSpPr>
        <p:spPr>
          <a:xfrm>
            <a:off x="450164" y="1107583"/>
            <a:ext cx="10986275" cy="5499279"/>
          </a:xfrm>
        </p:spPr>
        <p:txBody>
          <a:bodyPr>
            <a:normAutofit lnSpcReduction="10000"/>
          </a:bodyPr>
          <a:lstStyle/>
          <a:p>
            <a:pPr marL="0" indent="0">
              <a:buNone/>
            </a:pPr>
            <a:r>
              <a:rPr lang="en-US" sz="2800" dirty="0" smtClean="0">
                <a:solidFill>
                  <a:schemeClr val="tx1"/>
                </a:solidFill>
              </a:rPr>
              <a:t>IV. 1970-1980</a:t>
            </a:r>
          </a:p>
          <a:p>
            <a:pPr marL="0" indent="0">
              <a:buNone/>
            </a:pPr>
            <a:r>
              <a:rPr lang="en-US" sz="2800" dirty="0">
                <a:solidFill>
                  <a:schemeClr val="tx1"/>
                </a:solidFill>
              </a:rPr>
              <a:t>	</a:t>
            </a:r>
            <a:r>
              <a:rPr lang="en-US" sz="2800" dirty="0" smtClean="0">
                <a:solidFill>
                  <a:schemeClr val="tx1"/>
                </a:solidFill>
              </a:rPr>
              <a:t>A. With high inflation and high interest rates the stability of 	the US economy was also shaken by the 1973 Arab Oil Embargo</a:t>
            </a:r>
          </a:p>
          <a:p>
            <a:pPr marL="0" indent="0">
              <a:buNone/>
            </a:pPr>
            <a:r>
              <a:rPr lang="en-US" sz="2800" dirty="0">
                <a:solidFill>
                  <a:schemeClr val="tx1"/>
                </a:solidFill>
              </a:rPr>
              <a:t>	</a:t>
            </a:r>
            <a:r>
              <a:rPr lang="en-US" sz="2800" dirty="0" smtClean="0">
                <a:solidFill>
                  <a:schemeClr val="tx1"/>
                </a:solidFill>
              </a:rPr>
              <a:t>B. Regulation Q and a cap on deposit interest rates was opening 	up new kinds of products like money market funds. Derivatives </a:t>
            </a:r>
            <a:r>
              <a:rPr lang="en-US" sz="2800" dirty="0" smtClean="0"/>
              <a:t>	and other investment products were being introduced by 	institutional investors beginning to break down the wall 	between commercial and investment banks. Financial 	institutions were calling for deregulation – reducing 	governmental laws, regulations.</a:t>
            </a:r>
          </a:p>
          <a:p>
            <a:pPr marL="0" indent="0">
              <a:buNone/>
            </a:pPr>
            <a:r>
              <a:rPr lang="en-US" sz="2800" dirty="0"/>
              <a:t>	</a:t>
            </a:r>
            <a:r>
              <a:rPr lang="en-US" sz="2800" dirty="0" smtClean="0"/>
              <a:t>C. All of the above with increased globalization was eroding 	Glass-</a:t>
            </a:r>
            <a:r>
              <a:rPr lang="en-US" sz="2800" dirty="0" err="1" smtClean="0"/>
              <a:t>Steagall</a:t>
            </a:r>
            <a:r>
              <a:rPr lang="en-US" sz="2800" dirty="0" smtClean="0"/>
              <a:t> of 1933.	</a:t>
            </a:r>
            <a:endParaRPr lang="en-US" sz="2800" dirty="0"/>
          </a:p>
        </p:txBody>
      </p:sp>
    </p:spTree>
    <p:extLst>
      <p:ext uri="{BB962C8B-B14F-4D97-AF65-F5344CB8AC3E}">
        <p14:creationId xmlns:p14="http://schemas.microsoft.com/office/powerpoint/2010/main" val="3238966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03032"/>
            <a:ext cx="8596668" cy="566670"/>
          </a:xfrm>
        </p:spPr>
        <p:txBody>
          <a:bodyPr>
            <a:normAutofit fontScale="90000"/>
          </a:bodyPr>
          <a:lstStyle/>
          <a:p>
            <a:r>
              <a:rPr lang="en-US" b="1" dirty="0" smtClean="0"/>
              <a:t> 1. History of the Industry (continued)</a:t>
            </a:r>
            <a:endParaRPr lang="en-US" b="1" dirty="0"/>
          </a:p>
        </p:txBody>
      </p:sp>
      <p:sp>
        <p:nvSpPr>
          <p:cNvPr id="3" name="Content Placeholder 2"/>
          <p:cNvSpPr>
            <a:spLocks noGrp="1"/>
          </p:cNvSpPr>
          <p:nvPr>
            <p:ph idx="1"/>
          </p:nvPr>
        </p:nvSpPr>
        <p:spPr>
          <a:xfrm>
            <a:off x="475922" y="759854"/>
            <a:ext cx="10986275" cy="5769735"/>
          </a:xfrm>
        </p:spPr>
        <p:txBody>
          <a:bodyPr>
            <a:normAutofit lnSpcReduction="10000"/>
          </a:bodyPr>
          <a:lstStyle/>
          <a:p>
            <a:pPr marL="0" indent="0">
              <a:buNone/>
            </a:pPr>
            <a:r>
              <a:rPr lang="en-US" sz="2800" dirty="0" smtClean="0">
                <a:solidFill>
                  <a:schemeClr val="tx1"/>
                </a:solidFill>
              </a:rPr>
              <a:t>V. 1980-2007</a:t>
            </a:r>
          </a:p>
          <a:p>
            <a:pPr marL="0" indent="0">
              <a:buNone/>
            </a:pPr>
            <a:r>
              <a:rPr lang="en-US" sz="2800" dirty="0">
                <a:solidFill>
                  <a:schemeClr val="tx1"/>
                </a:solidFill>
              </a:rPr>
              <a:t>	</a:t>
            </a:r>
            <a:r>
              <a:rPr lang="en-US" sz="2800" dirty="0" smtClean="0">
                <a:solidFill>
                  <a:schemeClr val="tx1"/>
                </a:solidFill>
              </a:rPr>
              <a:t>A. The 1980’s saw large deals done by investment bankers who 	created an image of power and show on Wall Street.</a:t>
            </a:r>
          </a:p>
          <a:p>
            <a:pPr marL="0" indent="0">
              <a:buNone/>
            </a:pPr>
            <a:r>
              <a:rPr lang="en-US" sz="2800" dirty="0">
                <a:solidFill>
                  <a:schemeClr val="tx1"/>
                </a:solidFill>
              </a:rPr>
              <a:t>	</a:t>
            </a:r>
            <a:r>
              <a:rPr lang="en-US" sz="2800" dirty="0" smtClean="0">
                <a:solidFill>
                  <a:schemeClr val="tx1"/>
                </a:solidFill>
              </a:rPr>
              <a:t>B. The 1990’s saw a large number of Initial Public Offerings 	(IPO) by investment banks</a:t>
            </a:r>
            <a:r>
              <a:rPr lang="en-US" sz="2800" smtClean="0">
                <a:solidFill>
                  <a:schemeClr val="tx1"/>
                </a:solidFill>
              </a:rPr>
              <a:t>, 504 </a:t>
            </a:r>
            <a:r>
              <a:rPr lang="en-US" sz="2800" dirty="0" smtClean="0">
                <a:solidFill>
                  <a:schemeClr val="tx1"/>
                </a:solidFill>
              </a:rPr>
              <a:t>in 1999 alone.</a:t>
            </a:r>
          </a:p>
          <a:p>
            <a:pPr marL="0" indent="0">
              <a:buNone/>
            </a:pPr>
            <a:r>
              <a:rPr lang="en-US" sz="2800" dirty="0" smtClean="0"/>
              <a:t>	C. The Gramm-Leach-Bliley Act (Financial Services 	Modernization Act of 1999) finally broke down the wall between 	commercial and investment banking.</a:t>
            </a:r>
          </a:p>
          <a:p>
            <a:pPr marL="0" indent="0">
              <a:buNone/>
            </a:pPr>
            <a:r>
              <a:rPr lang="en-US" sz="2800" dirty="0"/>
              <a:t>	</a:t>
            </a:r>
            <a:r>
              <a:rPr lang="en-US" sz="2800" dirty="0" smtClean="0"/>
              <a:t>D. Telecommunications and computer technology gave 	customers information that previously was only available to 	investment bankers.</a:t>
            </a:r>
          </a:p>
          <a:p>
            <a:pPr marL="0" indent="0">
              <a:buNone/>
            </a:pPr>
            <a:r>
              <a:rPr lang="en-US" sz="2800" dirty="0"/>
              <a:t>	</a:t>
            </a:r>
            <a:r>
              <a:rPr lang="en-US" sz="2800" dirty="0" smtClean="0"/>
              <a:t>E. One-stop shopping and globalization opened a new day in 	banking.</a:t>
            </a:r>
            <a:endParaRPr lang="en-US" sz="2800" dirty="0"/>
          </a:p>
        </p:txBody>
      </p:sp>
    </p:spTree>
    <p:extLst>
      <p:ext uri="{BB962C8B-B14F-4D97-AF65-F5344CB8AC3E}">
        <p14:creationId xmlns:p14="http://schemas.microsoft.com/office/powerpoint/2010/main" val="1904537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300" y="270456"/>
            <a:ext cx="10733348" cy="1017431"/>
          </a:xfrm>
        </p:spPr>
        <p:txBody>
          <a:bodyPr>
            <a:normAutofit fontScale="90000"/>
          </a:bodyPr>
          <a:lstStyle/>
          <a:p>
            <a:r>
              <a:rPr lang="en-US" b="1" dirty="0" smtClean="0"/>
              <a:t> 4. AFTER THE 2008 FINANCIAL CRISIS AND THE FUTURE OF INVESTMENT BANKING</a:t>
            </a:r>
            <a:endParaRPr lang="en-US" b="1" dirty="0"/>
          </a:p>
        </p:txBody>
      </p:sp>
      <p:sp>
        <p:nvSpPr>
          <p:cNvPr id="3" name="Content Placeholder 2"/>
          <p:cNvSpPr>
            <a:spLocks noGrp="1"/>
          </p:cNvSpPr>
          <p:nvPr>
            <p:ph idx="1"/>
          </p:nvPr>
        </p:nvSpPr>
        <p:spPr>
          <a:xfrm>
            <a:off x="-25758" y="1468192"/>
            <a:ext cx="7456868" cy="5389808"/>
          </a:xfrm>
        </p:spPr>
        <p:txBody>
          <a:bodyPr>
            <a:normAutofit lnSpcReduction="10000"/>
          </a:bodyPr>
          <a:lstStyle/>
          <a:p>
            <a:pPr marL="0" indent="0">
              <a:buNone/>
            </a:pPr>
            <a:r>
              <a:rPr lang="en-US" sz="2800" dirty="0" smtClean="0">
                <a:solidFill>
                  <a:schemeClr val="tx1"/>
                </a:solidFill>
              </a:rPr>
              <a:t>The greatest global financial crisis since the Great Depression took place in 2008 started by many factors but primarily fueled by the sub-prime mortgage market. Let’s look at some of the primary causes:</a:t>
            </a:r>
          </a:p>
          <a:p>
            <a:pPr marL="514350" indent="-514350">
              <a:buAutoNum type="arabicPeriod"/>
            </a:pPr>
            <a:r>
              <a:rPr lang="en-US" sz="2800" dirty="0" smtClean="0"/>
              <a:t>A Recession was looming on the horizon</a:t>
            </a:r>
          </a:p>
          <a:p>
            <a:pPr marL="514350" indent="-514350">
              <a:buAutoNum type="arabicPeriod" startAt="2"/>
            </a:pPr>
            <a:r>
              <a:rPr lang="en-US" sz="2800" dirty="0" smtClean="0"/>
              <a:t>Homeowners unable to make mortgage payments due to excessive sub-prime lending to “unqualified customers”</a:t>
            </a:r>
          </a:p>
          <a:p>
            <a:pPr marL="514350" indent="-514350">
              <a:buAutoNum type="arabicPeriod"/>
            </a:pPr>
            <a:r>
              <a:rPr lang="en-US" sz="2800" dirty="0" smtClean="0"/>
              <a:t>Massive default on </a:t>
            </a:r>
            <a:r>
              <a:rPr lang="en-US" sz="2800" dirty="0" err="1" smtClean="0"/>
              <a:t>mortaged</a:t>
            </a:r>
            <a:r>
              <a:rPr lang="en-US" sz="2800" dirty="0" smtClean="0"/>
              <a:t>-backed securities and collateralized debt obligations (CMO).  </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4446" y="1287887"/>
            <a:ext cx="4477554" cy="2987899"/>
          </a:xfrm>
          <a:prstGeom prst="rect">
            <a:avLst/>
          </a:prstGeom>
        </p:spPr>
      </p:pic>
    </p:spTree>
    <p:extLst>
      <p:ext uri="{BB962C8B-B14F-4D97-AF65-F5344CB8AC3E}">
        <p14:creationId xmlns:p14="http://schemas.microsoft.com/office/powerpoint/2010/main" val="2998162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032" y="270456"/>
            <a:ext cx="11359165" cy="1017431"/>
          </a:xfrm>
        </p:spPr>
        <p:txBody>
          <a:bodyPr>
            <a:normAutofit fontScale="90000"/>
          </a:bodyPr>
          <a:lstStyle/>
          <a:p>
            <a:r>
              <a:rPr lang="en-US" b="1" dirty="0" smtClean="0"/>
              <a:t> 4. AFTER THE 2008 FINANCIAL CRISIS AND THE FUTURE OF INVESTMENT BANKING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103032" y="1468192"/>
            <a:ext cx="7456868" cy="5389808"/>
          </a:xfrm>
        </p:spPr>
        <p:txBody>
          <a:bodyPr>
            <a:normAutofit fontScale="92500" lnSpcReduction="10000"/>
          </a:bodyPr>
          <a:lstStyle/>
          <a:p>
            <a:pPr marL="0" indent="0">
              <a:buNone/>
            </a:pPr>
            <a:r>
              <a:rPr lang="en-US" sz="2800" dirty="0" smtClean="0">
                <a:solidFill>
                  <a:schemeClr val="tx1"/>
                </a:solidFill>
              </a:rPr>
              <a:t>Causes of 2008 Financial crisis (continued)</a:t>
            </a:r>
          </a:p>
          <a:p>
            <a:pPr marL="0" indent="0">
              <a:buNone/>
            </a:pPr>
            <a:r>
              <a:rPr lang="en-US" sz="2800" dirty="0" smtClean="0">
                <a:solidFill>
                  <a:schemeClr val="tx1"/>
                </a:solidFill>
              </a:rPr>
              <a:t>4. Poor underwriting practices and complex financial instruments led to the collapse of large investment banks such as Bear-Stearns and the bankruptcy of Lehman Brothers.</a:t>
            </a:r>
          </a:p>
          <a:p>
            <a:pPr marL="0" indent="0">
              <a:buNone/>
            </a:pPr>
            <a:r>
              <a:rPr lang="en-US" sz="2800" dirty="0" smtClean="0"/>
              <a:t>5. Deregulation, poor regulation or no regulation.</a:t>
            </a:r>
          </a:p>
          <a:p>
            <a:pPr marL="0" indent="0">
              <a:buNone/>
            </a:pPr>
            <a:r>
              <a:rPr lang="en-US" sz="2800" dirty="0"/>
              <a:t>6</a:t>
            </a:r>
            <a:r>
              <a:rPr lang="en-US" sz="2800" dirty="0" smtClean="0"/>
              <a:t>. Collapse of large mortgage lenders such as Wachovia, Countrywide and Washington Mutual.</a:t>
            </a:r>
          </a:p>
          <a:p>
            <a:pPr marL="0" indent="0">
              <a:buNone/>
            </a:pPr>
            <a:r>
              <a:rPr lang="en-US" sz="2800" dirty="0" smtClean="0"/>
              <a:t>7. US government bailout of one of the largest insurance companies, American International Group (AIG), which insured mortgages from countries around the globe.</a:t>
            </a:r>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4446" y="1287887"/>
            <a:ext cx="4477554" cy="2987899"/>
          </a:xfrm>
          <a:prstGeom prst="rect">
            <a:avLst/>
          </a:prstGeom>
        </p:spPr>
      </p:pic>
    </p:spTree>
    <p:extLst>
      <p:ext uri="{BB962C8B-B14F-4D97-AF65-F5344CB8AC3E}">
        <p14:creationId xmlns:p14="http://schemas.microsoft.com/office/powerpoint/2010/main" val="1773435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8941" y="270456"/>
            <a:ext cx="10779616" cy="1017431"/>
          </a:xfrm>
        </p:spPr>
        <p:txBody>
          <a:bodyPr>
            <a:normAutofit fontScale="90000"/>
          </a:bodyPr>
          <a:lstStyle/>
          <a:p>
            <a:r>
              <a:rPr lang="en-US" b="1" dirty="0" smtClean="0"/>
              <a:t> 4. AFTER THE 2008 FINANCIAL CRISIS AND THE FUTURE OF INVESTMENT BANKING</a:t>
            </a:r>
            <a:endParaRPr lang="en-US" b="1" dirty="0"/>
          </a:p>
        </p:txBody>
      </p:sp>
      <p:sp>
        <p:nvSpPr>
          <p:cNvPr id="3" name="Content Placeholder 2"/>
          <p:cNvSpPr>
            <a:spLocks noGrp="1"/>
          </p:cNvSpPr>
          <p:nvPr>
            <p:ph idx="1"/>
          </p:nvPr>
        </p:nvSpPr>
        <p:spPr>
          <a:xfrm>
            <a:off x="103032" y="1468192"/>
            <a:ext cx="7456868" cy="5389808"/>
          </a:xfrm>
        </p:spPr>
        <p:txBody>
          <a:bodyPr>
            <a:normAutofit/>
          </a:bodyPr>
          <a:lstStyle/>
          <a:p>
            <a:pPr marL="0" indent="0">
              <a:buNone/>
            </a:pPr>
            <a:r>
              <a:rPr lang="en-US" sz="2800" dirty="0" smtClean="0">
                <a:solidFill>
                  <a:schemeClr val="tx1"/>
                </a:solidFill>
              </a:rPr>
              <a:t>The Future of Investment Banking:</a:t>
            </a:r>
          </a:p>
          <a:p>
            <a:pPr marL="0" indent="0">
              <a:buNone/>
            </a:pPr>
            <a:r>
              <a:rPr lang="en-US" sz="2800" dirty="0" smtClean="0">
                <a:solidFill>
                  <a:schemeClr val="tx1"/>
                </a:solidFill>
              </a:rPr>
              <a:t>A piece of legislation, the Dodd-Frank Act, sought to improve the regulatory blind spots </a:t>
            </a:r>
            <a:r>
              <a:rPr lang="en-US" sz="2800" dirty="0" smtClean="0"/>
              <a:t>by increasing capital requirements and stiffer regulations for hedge funds, private equity firms and investment banks but many feel it is not enough to regulate what is called the “</a:t>
            </a:r>
            <a:r>
              <a:rPr lang="en-US" sz="2800" b="1" u="sng" dirty="0" smtClean="0"/>
              <a:t>shadow banking system</a:t>
            </a:r>
            <a:r>
              <a:rPr lang="en-US" sz="2800" dirty="0" smtClean="0"/>
              <a:t>”. We will examine this more closely later in the course.</a:t>
            </a:r>
          </a:p>
          <a:p>
            <a:pPr marL="0" indent="0">
              <a:buNone/>
            </a:pPr>
            <a:endParaRPr lang="en-US" sz="2800" dirty="0" smtClean="0"/>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4446" y="1287887"/>
            <a:ext cx="4477554" cy="2987899"/>
          </a:xfrm>
          <a:prstGeom prst="rect">
            <a:avLst/>
          </a:prstGeom>
        </p:spPr>
      </p:pic>
    </p:spTree>
    <p:extLst>
      <p:ext uri="{BB962C8B-B14F-4D97-AF65-F5344CB8AC3E}">
        <p14:creationId xmlns:p14="http://schemas.microsoft.com/office/powerpoint/2010/main" val="321946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8941" y="270456"/>
            <a:ext cx="10779616" cy="1017431"/>
          </a:xfrm>
        </p:spPr>
        <p:txBody>
          <a:bodyPr>
            <a:normAutofit fontScale="90000"/>
          </a:bodyPr>
          <a:lstStyle/>
          <a:p>
            <a:r>
              <a:rPr lang="en-US" b="1" dirty="0" smtClean="0"/>
              <a:t> 4. AFTER THE 2008 FINANCIAL CRISIS AND THE FUTURE OF INVESTMENT BANKING</a:t>
            </a:r>
            <a:endParaRPr lang="en-US" b="1" dirty="0"/>
          </a:p>
        </p:txBody>
      </p:sp>
      <p:sp>
        <p:nvSpPr>
          <p:cNvPr id="3" name="Content Placeholder 2"/>
          <p:cNvSpPr>
            <a:spLocks noGrp="1"/>
          </p:cNvSpPr>
          <p:nvPr>
            <p:ph idx="1"/>
          </p:nvPr>
        </p:nvSpPr>
        <p:spPr>
          <a:xfrm>
            <a:off x="103032" y="1468192"/>
            <a:ext cx="7456868" cy="5389808"/>
          </a:xfrm>
        </p:spPr>
        <p:txBody>
          <a:bodyPr>
            <a:normAutofit lnSpcReduction="10000"/>
          </a:bodyPr>
          <a:lstStyle/>
          <a:p>
            <a:pPr marL="0" indent="0">
              <a:buNone/>
            </a:pPr>
            <a:r>
              <a:rPr lang="en-US" sz="2800" dirty="0" smtClean="0">
                <a:solidFill>
                  <a:schemeClr val="tx1"/>
                </a:solidFill>
              </a:rPr>
              <a:t>The Future of Investment Banking (</a:t>
            </a:r>
            <a:r>
              <a:rPr lang="en-US" sz="2800" dirty="0" err="1" smtClean="0">
                <a:solidFill>
                  <a:schemeClr val="tx1"/>
                </a:solidFill>
              </a:rPr>
              <a:t>cont</a:t>
            </a:r>
            <a:r>
              <a:rPr lang="en-US" sz="2800" dirty="0" smtClean="0">
                <a:solidFill>
                  <a:schemeClr val="tx1"/>
                </a:solidFill>
              </a:rPr>
              <a:t>)</a:t>
            </a:r>
          </a:p>
          <a:p>
            <a:pPr marL="0" indent="0">
              <a:buNone/>
            </a:pPr>
            <a:r>
              <a:rPr lang="en-US" sz="2800" dirty="0" smtClean="0">
                <a:solidFill>
                  <a:schemeClr val="tx1"/>
                </a:solidFill>
              </a:rPr>
              <a:t>“Pure” Investment banks like Goldman Sachs and Morgan Stanley had to become </a:t>
            </a:r>
            <a:r>
              <a:rPr lang="en-US" sz="2800" b="1" dirty="0" smtClean="0">
                <a:solidFill>
                  <a:schemeClr val="tx1"/>
                </a:solidFill>
              </a:rPr>
              <a:t>bank holding companies </a:t>
            </a:r>
            <a:r>
              <a:rPr lang="en-US" sz="2800" dirty="0" smtClean="0">
                <a:solidFill>
                  <a:schemeClr val="tx1"/>
                </a:solidFill>
              </a:rPr>
              <a:t>(investment bank and</a:t>
            </a:r>
            <a:r>
              <a:rPr lang="en-US" sz="2800" dirty="0" smtClean="0"/>
              <a:t> commercial banks in one) to receive government bailout money.</a:t>
            </a:r>
          </a:p>
          <a:p>
            <a:pPr marL="0" indent="0">
              <a:buNone/>
            </a:pPr>
            <a:r>
              <a:rPr lang="en-US" sz="2800" dirty="0" smtClean="0"/>
              <a:t>The future of the industry is a highly debated topic worldwide.  Still, the largest investment banks are in the US and Europe. To be a significant player in this highly competitive industry will see many changes, especially as China becomes a major player. </a:t>
            </a:r>
          </a:p>
          <a:p>
            <a:pPr marL="0" indent="0">
              <a:buNone/>
            </a:pPr>
            <a:endParaRPr lang="en-US" sz="2800" dirty="0" smtClean="0"/>
          </a:p>
          <a:p>
            <a:pPr marL="0" indent="0">
              <a:buNone/>
            </a:pPr>
            <a:endParaRPr lang="en-US" sz="2800" dirty="0" smtClean="0"/>
          </a:p>
          <a:p>
            <a:pPr marL="0" indent="0">
              <a:buNone/>
            </a:pPr>
            <a:endParaRPr lang="en-US" sz="2800" dirty="0" smtClean="0"/>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4446" y="1287887"/>
            <a:ext cx="4477554" cy="2987899"/>
          </a:xfrm>
          <a:prstGeom prst="rect">
            <a:avLst/>
          </a:prstGeom>
        </p:spPr>
      </p:pic>
    </p:spTree>
    <p:extLst>
      <p:ext uri="{BB962C8B-B14F-4D97-AF65-F5344CB8AC3E}">
        <p14:creationId xmlns:p14="http://schemas.microsoft.com/office/powerpoint/2010/main" val="3928315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82580"/>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US" dirty="0" smtClean="0"/>
              <a:t> 5. INDUSTRY OVERVIEW P. 7</a:t>
            </a:r>
            <a:endParaRPr lang="en-US" dirty="0"/>
          </a:p>
        </p:txBody>
      </p:sp>
      <p:sp>
        <p:nvSpPr>
          <p:cNvPr id="3" name="Content Placeholder 2"/>
          <p:cNvSpPr>
            <a:spLocks noGrp="1"/>
          </p:cNvSpPr>
          <p:nvPr>
            <p:ph idx="1"/>
          </p:nvPr>
        </p:nvSpPr>
        <p:spPr>
          <a:xfrm>
            <a:off x="677334" y="914400"/>
            <a:ext cx="8596668" cy="5705341"/>
          </a:xfrm>
        </p:spPr>
        <p:txBody>
          <a:bodyPr>
            <a:noAutofit/>
          </a:bodyPr>
          <a:lstStyle/>
          <a:p>
            <a:pPr marL="0" indent="0">
              <a:buNone/>
            </a:pPr>
            <a:r>
              <a:rPr lang="en-US" sz="2000" dirty="0" smtClean="0">
                <a:latin typeface="New Times Roman"/>
              </a:rPr>
              <a:t>There are several different types of investment banks. They are listed below:</a:t>
            </a:r>
            <a:endParaRPr lang="en-US" sz="2000" dirty="0">
              <a:latin typeface="New Times Roman"/>
            </a:endParaRPr>
          </a:p>
          <a:p>
            <a:pPr>
              <a:buAutoNum type="arabicPeriod"/>
            </a:pPr>
            <a:r>
              <a:rPr lang="en-US" sz="2000" dirty="0" smtClean="0">
                <a:latin typeface="New Times Roman"/>
              </a:rPr>
              <a:t>The largest investment banking firms are called </a:t>
            </a:r>
            <a:r>
              <a:rPr lang="en-US" sz="2000" b="1" i="1" dirty="0" smtClean="0">
                <a:latin typeface="New Times Roman"/>
              </a:rPr>
              <a:t>Bulge Bracket</a:t>
            </a:r>
            <a:r>
              <a:rPr lang="en-US" sz="2000" dirty="0" smtClean="0">
                <a:latin typeface="New Times Roman"/>
              </a:rPr>
              <a:t>. Their clients are large corporations, institutions and governments. They are full-service banks which combine commercial banking functions with investment banking functions.</a:t>
            </a:r>
          </a:p>
          <a:p>
            <a:pPr>
              <a:buAutoNum type="arabicPeriod"/>
            </a:pPr>
            <a:r>
              <a:rPr lang="en-US" sz="2000" dirty="0" smtClean="0">
                <a:latin typeface="New Times Roman"/>
              </a:rPr>
              <a:t>A second type are </a:t>
            </a:r>
            <a:r>
              <a:rPr lang="en-US" sz="2000" b="1" i="1" dirty="0" smtClean="0">
                <a:latin typeface="New Times Roman"/>
              </a:rPr>
              <a:t>Financial Conglomerates</a:t>
            </a:r>
            <a:r>
              <a:rPr lang="en-US" sz="2000" b="1" dirty="0" smtClean="0">
                <a:latin typeface="New Times Roman"/>
              </a:rPr>
              <a:t> </a:t>
            </a:r>
            <a:r>
              <a:rPr lang="en-US" sz="2000" dirty="0" smtClean="0">
                <a:latin typeface="New Times Roman"/>
              </a:rPr>
              <a:t>mainly in Europe and Asia.  These also combine commercial and investment banking functions and sometimes insurance products as well</a:t>
            </a:r>
          </a:p>
          <a:p>
            <a:pPr>
              <a:buAutoNum type="arabicPeriod"/>
            </a:pPr>
            <a:r>
              <a:rPr lang="en-US" sz="2000" dirty="0" smtClean="0">
                <a:latin typeface="New Times Roman"/>
              </a:rPr>
              <a:t>A third type </a:t>
            </a:r>
            <a:r>
              <a:rPr lang="en-US" sz="2000" b="1" dirty="0" smtClean="0">
                <a:latin typeface="New Times Roman"/>
              </a:rPr>
              <a:t>are </a:t>
            </a:r>
            <a:r>
              <a:rPr lang="en-US" sz="2000" b="1" i="1" dirty="0" smtClean="0">
                <a:latin typeface="New Times Roman"/>
              </a:rPr>
              <a:t>Independent Investment </a:t>
            </a:r>
            <a:r>
              <a:rPr lang="en-US" sz="2000" dirty="0" smtClean="0">
                <a:latin typeface="New Times Roman"/>
              </a:rPr>
              <a:t>banks and do not engage in commercial banking functions.</a:t>
            </a:r>
          </a:p>
          <a:p>
            <a:pPr>
              <a:buAutoNum type="arabicPeriod"/>
            </a:pPr>
            <a:r>
              <a:rPr lang="en-US" sz="2000" b="1" i="1" dirty="0" smtClean="0">
                <a:latin typeface="New Times Roman"/>
              </a:rPr>
              <a:t>Private Placement </a:t>
            </a:r>
            <a:r>
              <a:rPr lang="en-US" sz="2000" b="1" dirty="0" smtClean="0">
                <a:latin typeface="New Times Roman"/>
              </a:rPr>
              <a:t> </a:t>
            </a:r>
            <a:r>
              <a:rPr lang="en-US" sz="2000" dirty="0" smtClean="0">
                <a:latin typeface="New Times Roman"/>
              </a:rPr>
              <a:t>firms specialize in fund raising for private equity funds</a:t>
            </a:r>
          </a:p>
          <a:p>
            <a:pPr>
              <a:buAutoNum type="arabicPeriod"/>
            </a:pPr>
            <a:r>
              <a:rPr lang="en-US" sz="2000" dirty="0" smtClean="0">
                <a:latin typeface="New Times Roman"/>
              </a:rPr>
              <a:t>A final category is known as </a:t>
            </a:r>
            <a:r>
              <a:rPr lang="en-US" sz="2000" b="1" i="1" dirty="0" smtClean="0">
                <a:latin typeface="New Times Roman"/>
              </a:rPr>
              <a:t>Boutiques</a:t>
            </a:r>
            <a:r>
              <a:rPr lang="en-US" sz="2000" i="1" dirty="0" smtClean="0">
                <a:latin typeface="New Times Roman"/>
              </a:rPr>
              <a:t>, </a:t>
            </a:r>
            <a:r>
              <a:rPr lang="en-US" sz="2000" dirty="0" smtClean="0">
                <a:latin typeface="New Times Roman"/>
              </a:rPr>
              <a:t>which specialize in just a few services.</a:t>
            </a:r>
          </a:p>
          <a:p>
            <a:pPr>
              <a:buAutoNum type="arabicPeriod"/>
            </a:pPr>
            <a:endParaRPr lang="en-US" sz="2000" dirty="0" smtClean="0"/>
          </a:p>
          <a:p>
            <a:endParaRPr lang="en-US" sz="2000" dirty="0" smtClean="0"/>
          </a:p>
          <a:p>
            <a:pPr marL="0" indent="0">
              <a:buNone/>
            </a:pPr>
            <a:r>
              <a:rPr lang="en-US" sz="2000" dirty="0"/>
              <a:t>	</a:t>
            </a:r>
          </a:p>
        </p:txBody>
      </p:sp>
    </p:spTree>
    <p:extLst>
      <p:ext uri="{BB962C8B-B14F-4D97-AF65-F5344CB8AC3E}">
        <p14:creationId xmlns:p14="http://schemas.microsoft.com/office/powerpoint/2010/main" val="3155548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412124"/>
            <a:ext cx="8596668" cy="1056773"/>
          </a:xfrm>
        </p:spPr>
        <p:txBody>
          <a:bodyPr>
            <a:normAutofit/>
          </a:bodyPr>
          <a:lstStyle/>
          <a:p>
            <a:pPr algn="ctr"/>
            <a:r>
              <a:rPr lang="en-US" b="1" dirty="0" smtClean="0"/>
              <a:t> LESSON 1 REVIEW QUESTIONS</a:t>
            </a:r>
            <a:endParaRPr lang="en-US" b="1" dirty="0"/>
          </a:p>
        </p:txBody>
      </p:sp>
      <p:sp>
        <p:nvSpPr>
          <p:cNvPr id="3" name="Content Placeholder 2"/>
          <p:cNvSpPr>
            <a:spLocks noGrp="1"/>
          </p:cNvSpPr>
          <p:nvPr>
            <p:ph idx="1"/>
          </p:nvPr>
        </p:nvSpPr>
        <p:spPr>
          <a:xfrm>
            <a:off x="527437" y="2359742"/>
            <a:ext cx="8999492" cy="4498258"/>
          </a:xfrm>
        </p:spPr>
        <p:txBody>
          <a:bodyPr>
            <a:normAutofit/>
          </a:bodyPr>
          <a:lstStyle/>
          <a:p>
            <a:pPr marL="0" indent="0">
              <a:buNone/>
            </a:pPr>
            <a:r>
              <a:rPr lang="en-US" sz="2800" dirty="0" smtClean="0"/>
              <a:t>1. </a:t>
            </a:r>
            <a:r>
              <a:rPr lang="en-US" sz="2800" dirty="0" smtClean="0">
                <a:solidFill>
                  <a:schemeClr val="tx1"/>
                </a:solidFill>
              </a:rPr>
              <a:t>WHAT IS THE MAIN THING INVESTMENT BANKS DO?</a:t>
            </a:r>
          </a:p>
          <a:p>
            <a:pPr marL="0" indent="0">
              <a:buNone/>
            </a:pPr>
            <a:endParaRPr lang="en-US" sz="2800" dirty="0" smtClean="0">
              <a:solidFill>
                <a:schemeClr val="tx1"/>
              </a:solidFill>
            </a:endParaRPr>
          </a:p>
          <a:p>
            <a:pPr marL="0" indent="0">
              <a:buNone/>
            </a:pPr>
            <a:r>
              <a:rPr lang="en-US" sz="2800" dirty="0" smtClean="0"/>
              <a:t>2. </a:t>
            </a:r>
            <a:r>
              <a:rPr lang="en-US" sz="2800" dirty="0" smtClean="0">
                <a:solidFill>
                  <a:schemeClr val="tx1"/>
                </a:solidFill>
              </a:rPr>
              <a:t>WHAT ARE THE 7 MAJOR FUNCTIONS OF INVESTMENT BANKS?</a:t>
            </a:r>
          </a:p>
          <a:p>
            <a:pPr marL="0" indent="0">
              <a:buNone/>
            </a:pPr>
            <a:endParaRPr lang="en-US" sz="2800" dirty="0" smtClean="0"/>
          </a:p>
          <a:p>
            <a:pPr marL="0" indent="0">
              <a:buNone/>
            </a:pPr>
            <a:r>
              <a:rPr lang="en-US" sz="2800" dirty="0" smtClean="0"/>
              <a:t>3. WHAT ARE THE 3 AREAS OF EMPLOYMENT – JOB FUNCTIONS?</a:t>
            </a:r>
          </a:p>
          <a:p>
            <a:pPr marL="514350" indent="-514350">
              <a:buAutoNum type="arabicPeriod"/>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2554104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790"/>
            <a:ext cx="8596668" cy="785610"/>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US" dirty="0" smtClean="0"/>
              <a:t>5.  INDUSTRY OVERVIEW (</a:t>
            </a:r>
            <a:r>
              <a:rPr lang="en-US" dirty="0" err="1" smtClean="0"/>
              <a:t>cont</a:t>
            </a:r>
            <a:r>
              <a:rPr lang="en-US" dirty="0" smtClean="0"/>
              <a:t>)</a:t>
            </a:r>
            <a:endParaRPr lang="en-US" dirty="0"/>
          </a:p>
        </p:txBody>
      </p:sp>
      <p:sp>
        <p:nvSpPr>
          <p:cNvPr id="3" name="Content Placeholder 2"/>
          <p:cNvSpPr>
            <a:spLocks noGrp="1"/>
          </p:cNvSpPr>
          <p:nvPr>
            <p:ph idx="1"/>
          </p:nvPr>
        </p:nvSpPr>
        <p:spPr>
          <a:xfrm>
            <a:off x="677334" y="1146220"/>
            <a:ext cx="8596668" cy="5473521"/>
          </a:xfrm>
        </p:spPr>
        <p:txBody>
          <a:bodyPr/>
          <a:lstStyle/>
          <a:p>
            <a:r>
              <a:rPr lang="en-US" dirty="0" smtClean="0"/>
              <a:t>Below is a list of the largest investment banks in the world and where they are located.</a:t>
            </a:r>
          </a:p>
          <a:p>
            <a:pPr marL="0" indent="0">
              <a:buNone/>
            </a:pPr>
            <a:r>
              <a:rPr lang="en-US" dirty="0"/>
              <a:t>	</a:t>
            </a:r>
            <a:r>
              <a:rPr lang="en-US" u="sng" dirty="0" smtClean="0"/>
              <a:t>Bank</a:t>
            </a:r>
            <a:r>
              <a:rPr lang="en-US" dirty="0" smtClean="0"/>
              <a:t>							</a:t>
            </a:r>
            <a:r>
              <a:rPr lang="en-US" u="sng" dirty="0" smtClean="0"/>
              <a:t>Headquarters</a:t>
            </a:r>
          </a:p>
          <a:p>
            <a:r>
              <a:rPr lang="en-US" dirty="0" smtClean="0"/>
              <a:t>Bank of America Merrill Lynch		New York City, US</a:t>
            </a:r>
          </a:p>
          <a:p>
            <a:r>
              <a:rPr lang="en-US" dirty="0" smtClean="0"/>
              <a:t>Barclays							London, UK</a:t>
            </a:r>
          </a:p>
          <a:p>
            <a:r>
              <a:rPr lang="en-US" dirty="0" smtClean="0"/>
              <a:t>Citigroup							New York City</a:t>
            </a:r>
          </a:p>
          <a:p>
            <a:r>
              <a:rPr lang="en-US" dirty="0" smtClean="0"/>
              <a:t>Credit Suisse						Zurich, Switzerland</a:t>
            </a:r>
          </a:p>
          <a:p>
            <a:r>
              <a:rPr lang="en-US" dirty="0" smtClean="0"/>
              <a:t>Deutsche Bank					</a:t>
            </a:r>
            <a:r>
              <a:rPr lang="en-US" dirty="0" err="1" smtClean="0"/>
              <a:t>Franfurt</a:t>
            </a:r>
            <a:r>
              <a:rPr lang="en-US" dirty="0" smtClean="0"/>
              <a:t>, Germany</a:t>
            </a:r>
          </a:p>
          <a:p>
            <a:r>
              <a:rPr lang="en-US" dirty="0" smtClean="0"/>
              <a:t>Goldman Sachs					New York City</a:t>
            </a:r>
          </a:p>
          <a:p>
            <a:r>
              <a:rPr lang="en-US" dirty="0" smtClean="0"/>
              <a:t>J.P. Morgan						New York City</a:t>
            </a:r>
          </a:p>
          <a:p>
            <a:r>
              <a:rPr lang="en-US" dirty="0" smtClean="0"/>
              <a:t>Morgan Stanley					New York City</a:t>
            </a:r>
          </a:p>
          <a:p>
            <a:r>
              <a:rPr lang="en-US" dirty="0" smtClean="0"/>
              <a:t>UBS								Zurich, Switzerland	</a:t>
            </a:r>
            <a:endParaRPr lang="en-US" dirty="0"/>
          </a:p>
        </p:txBody>
      </p:sp>
    </p:spTree>
    <p:extLst>
      <p:ext uri="{BB962C8B-B14F-4D97-AF65-F5344CB8AC3E}">
        <p14:creationId xmlns:p14="http://schemas.microsoft.com/office/powerpoint/2010/main" val="3403036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8941" y="270457"/>
            <a:ext cx="10779616" cy="759854"/>
          </a:xfrm>
        </p:spPr>
        <p:txBody>
          <a:bodyPr>
            <a:normAutofit/>
          </a:bodyPr>
          <a:lstStyle/>
          <a:p>
            <a:r>
              <a:rPr lang="en-US" b="1" dirty="0" smtClean="0"/>
              <a:t> 6. HOW INVESTMENT BANKS GET PAID – 5 WAYS</a:t>
            </a:r>
            <a:endParaRPr lang="en-US" b="1" dirty="0"/>
          </a:p>
        </p:txBody>
      </p:sp>
      <p:sp>
        <p:nvSpPr>
          <p:cNvPr id="3" name="Content Placeholder 2"/>
          <p:cNvSpPr>
            <a:spLocks noGrp="1"/>
          </p:cNvSpPr>
          <p:nvPr>
            <p:ph idx="1"/>
          </p:nvPr>
        </p:nvSpPr>
        <p:spPr>
          <a:xfrm>
            <a:off x="605308" y="1171977"/>
            <a:ext cx="8474298" cy="5686023"/>
          </a:xfrm>
        </p:spPr>
        <p:style>
          <a:lnRef idx="2">
            <a:schemeClr val="dk1"/>
          </a:lnRef>
          <a:fillRef idx="1">
            <a:schemeClr val="lt1"/>
          </a:fillRef>
          <a:effectRef idx="0">
            <a:schemeClr val="dk1"/>
          </a:effectRef>
          <a:fontRef idx="minor">
            <a:schemeClr val="dk1"/>
          </a:fontRef>
        </p:style>
        <p:txBody>
          <a:bodyPr>
            <a:normAutofit/>
          </a:bodyPr>
          <a:lstStyle/>
          <a:p>
            <a:pPr marL="514350" indent="-514350">
              <a:buAutoNum type="arabicPeriod"/>
            </a:pPr>
            <a:r>
              <a:rPr lang="en-US" sz="2800" b="1" dirty="0" smtClean="0">
                <a:ln w="0"/>
                <a:solidFill>
                  <a:schemeClr val="tx1"/>
                </a:solidFill>
                <a:effectLst>
                  <a:outerShdw blurRad="38100" dist="19050" dir="2700000" algn="tl" rotWithShape="0">
                    <a:schemeClr val="dk1">
                      <a:alpha val="40000"/>
                    </a:schemeClr>
                  </a:outerShdw>
                </a:effectLst>
              </a:rPr>
              <a:t>Commissions</a:t>
            </a:r>
            <a:r>
              <a:rPr lang="en-US" sz="2800" dirty="0" smtClean="0">
                <a:solidFill>
                  <a:schemeClr val="tx1"/>
                </a:solidFill>
              </a:rPr>
              <a:t> – These are bonuses collected most often in the brokerage operations when purchasing stock for it’s customers.</a:t>
            </a:r>
          </a:p>
          <a:p>
            <a:pPr marL="514350" indent="-514350">
              <a:buAutoNum type="arabicPeriod"/>
            </a:pPr>
            <a:r>
              <a:rPr lang="en-US" sz="2800" b="1" dirty="0" smtClean="0">
                <a:solidFill>
                  <a:schemeClr val="tx1"/>
                </a:solidFill>
              </a:rPr>
              <a:t>Underwriting Fees </a:t>
            </a:r>
            <a:r>
              <a:rPr lang="en-US" sz="2800" dirty="0" smtClean="0">
                <a:solidFill>
                  <a:schemeClr val="tx1"/>
                </a:solidFill>
              </a:rPr>
              <a:t>– A big money making area getting fees for selling securities in the </a:t>
            </a:r>
            <a:r>
              <a:rPr lang="en-US" sz="2800" i="1" dirty="0" smtClean="0">
                <a:solidFill>
                  <a:schemeClr val="tx1"/>
                </a:solidFill>
              </a:rPr>
              <a:t>primary </a:t>
            </a:r>
            <a:r>
              <a:rPr lang="en-US" sz="2800" dirty="0" smtClean="0">
                <a:solidFill>
                  <a:schemeClr val="tx1"/>
                </a:solidFill>
              </a:rPr>
              <a:t>market, for both the buyers’ and sellers’ interest in trading new securities. The Underwriter who handles the deal collects fees.</a:t>
            </a:r>
          </a:p>
          <a:p>
            <a:pPr marL="514350" indent="-514350">
              <a:buAutoNum type="arabicPeriod"/>
            </a:pPr>
            <a:r>
              <a:rPr lang="en-US" sz="2800" b="1" dirty="0" smtClean="0">
                <a:solidFill>
                  <a:schemeClr val="tx1"/>
                </a:solidFill>
              </a:rPr>
              <a:t>Trading Income – </a:t>
            </a:r>
            <a:r>
              <a:rPr lang="en-US" sz="2800" dirty="0" smtClean="0">
                <a:solidFill>
                  <a:schemeClr val="tx1"/>
                </a:solidFill>
              </a:rPr>
              <a:t>Handling the money of clients in high-risk proprietary </a:t>
            </a:r>
            <a:r>
              <a:rPr lang="zh-CN" altLang="en-US" sz="2800" dirty="0" smtClean="0"/>
              <a:t>所</a:t>
            </a:r>
            <a:r>
              <a:rPr lang="zh-CN" altLang="en-US" sz="2800" dirty="0"/>
              <a:t>有</a:t>
            </a:r>
            <a:r>
              <a:rPr lang="zh-CN" altLang="en-US" sz="2800" dirty="0" smtClean="0"/>
              <a:t>权 </a:t>
            </a:r>
            <a:r>
              <a:rPr lang="en-US" sz="2800" dirty="0" err="1"/>
              <a:t>Suǒyǒuquán</a:t>
            </a:r>
            <a:endParaRPr lang="en-US" altLang="zh-CN" sz="2800" dirty="0" smtClean="0"/>
          </a:p>
          <a:p>
            <a:pPr marL="0" indent="0">
              <a:buNone/>
            </a:pPr>
            <a:r>
              <a:rPr lang="en-US" sz="2800" dirty="0">
                <a:solidFill>
                  <a:schemeClr val="tx1"/>
                </a:solidFill>
              </a:rPr>
              <a:t>	</a:t>
            </a:r>
            <a:r>
              <a:rPr lang="en-US" sz="2800" dirty="0" smtClean="0">
                <a:solidFill>
                  <a:schemeClr val="tx1"/>
                </a:solidFill>
              </a:rPr>
              <a:t> trading by the IB. </a:t>
            </a:r>
            <a:endParaRPr lang="en-US" sz="2800" b="1" dirty="0" smtClean="0">
              <a:solidFill>
                <a:schemeClr val="tx1"/>
              </a:solidFill>
            </a:endParaRPr>
          </a:p>
          <a:p>
            <a:pPr marL="514350" indent="-514350">
              <a:buAutoNum type="arabicPeriod"/>
            </a:pPr>
            <a:endParaRPr lang="en-US" sz="2800" dirty="0" smtClean="0">
              <a:solidFill>
                <a:schemeClr val="tx1"/>
              </a:solidFill>
            </a:endParaRPr>
          </a:p>
          <a:p>
            <a:pPr marL="514350" indent="-514350">
              <a:buAutoNum type="arabicPeriod"/>
            </a:pPr>
            <a:endParaRPr lang="en-US" sz="2800" dirty="0" smtClean="0">
              <a:solidFill>
                <a:schemeClr val="tx1"/>
              </a:solidFill>
            </a:endParaRPr>
          </a:p>
          <a:p>
            <a:pPr marL="0" indent="0">
              <a:buNone/>
            </a:pPr>
            <a:endParaRPr lang="en-US" sz="2800" dirty="0" smtClean="0"/>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3950374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8941" y="270457"/>
            <a:ext cx="10779616" cy="759854"/>
          </a:xfrm>
        </p:spPr>
        <p:txBody>
          <a:bodyPr>
            <a:normAutofit/>
          </a:bodyPr>
          <a:lstStyle/>
          <a:p>
            <a:r>
              <a:rPr lang="en-US" b="1" dirty="0" smtClean="0"/>
              <a:t> 6. HOW INVESTMENT BANKS GET PAID – 5 WAYS</a:t>
            </a:r>
            <a:endParaRPr lang="en-US" b="1" dirty="0"/>
          </a:p>
        </p:txBody>
      </p:sp>
      <p:sp>
        <p:nvSpPr>
          <p:cNvPr id="3" name="Content Placeholder 2"/>
          <p:cNvSpPr>
            <a:spLocks noGrp="1"/>
          </p:cNvSpPr>
          <p:nvPr>
            <p:ph idx="1"/>
          </p:nvPr>
        </p:nvSpPr>
        <p:spPr>
          <a:xfrm>
            <a:off x="605308" y="1171977"/>
            <a:ext cx="8474298" cy="5686023"/>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800" dirty="0" smtClean="0">
                <a:solidFill>
                  <a:schemeClr val="tx1"/>
                </a:solidFill>
              </a:rPr>
              <a:t>4. </a:t>
            </a:r>
            <a:r>
              <a:rPr lang="en-US" sz="2800" b="1" dirty="0" smtClean="0">
                <a:solidFill>
                  <a:schemeClr val="tx1"/>
                </a:solidFill>
              </a:rPr>
              <a:t>Asset Management Fees – </a:t>
            </a:r>
            <a:r>
              <a:rPr lang="en-US" sz="2800" dirty="0" smtClean="0">
                <a:solidFill>
                  <a:schemeClr val="tx1"/>
                </a:solidFill>
              </a:rPr>
              <a:t>Helping clients make decisions about how to invest their money, which securities should they buy and sell.</a:t>
            </a:r>
          </a:p>
          <a:p>
            <a:pPr marL="0" indent="0">
              <a:buNone/>
            </a:pPr>
            <a:r>
              <a:rPr lang="en-US" sz="2800" b="1" dirty="0" smtClean="0">
                <a:solidFill>
                  <a:schemeClr val="tx1"/>
                </a:solidFill>
              </a:rPr>
              <a:t>5. Advisory Fees – </a:t>
            </a:r>
            <a:r>
              <a:rPr lang="en-US" sz="2800" dirty="0" smtClean="0">
                <a:solidFill>
                  <a:schemeClr val="tx1"/>
                </a:solidFill>
              </a:rPr>
              <a:t>This applies mostly to Merger and Acquisition (M &amp; A ) deals.</a:t>
            </a:r>
          </a:p>
          <a:p>
            <a:pPr marL="514350" indent="-514350">
              <a:buAutoNum type="arabicPeriod"/>
            </a:pPr>
            <a:endParaRPr lang="en-US" sz="2800" dirty="0" smtClean="0">
              <a:solidFill>
                <a:schemeClr val="tx1"/>
              </a:solidFill>
            </a:endParaRPr>
          </a:p>
          <a:p>
            <a:pPr marL="0" indent="0">
              <a:buNone/>
            </a:pPr>
            <a:endParaRPr lang="en-US" sz="2800" dirty="0" smtClean="0"/>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559939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89"/>
            <a:ext cx="8596668" cy="1340107"/>
          </a:xfrm>
        </p:spPr>
        <p:txBody>
          <a:bodyPr>
            <a:normAutofit fontScale="90000"/>
          </a:bodyPr>
          <a:lstStyle/>
          <a:p>
            <a:pPr algn="ctr"/>
            <a:r>
              <a:rPr lang="en-US" b="1" dirty="0" smtClean="0"/>
              <a:t> 	7. HOW INVESTMENT BANKING IS DONE – </a:t>
            </a:r>
            <a:br>
              <a:rPr lang="en-US" b="1" dirty="0" smtClean="0"/>
            </a:br>
            <a:r>
              <a:rPr lang="en-US" b="1" dirty="0" smtClean="0"/>
              <a:t>“TOOLS OF THE TRADE”</a:t>
            </a:r>
            <a:br>
              <a:rPr lang="en-US" b="1" dirty="0" smtClean="0"/>
            </a:br>
            <a:endParaRPr lang="en-US" b="1" dirty="0"/>
          </a:p>
        </p:txBody>
      </p:sp>
      <p:sp>
        <p:nvSpPr>
          <p:cNvPr id="3" name="Content Placeholder 2"/>
          <p:cNvSpPr>
            <a:spLocks noGrp="1"/>
          </p:cNvSpPr>
          <p:nvPr>
            <p:ph idx="1"/>
          </p:nvPr>
        </p:nvSpPr>
        <p:spPr>
          <a:xfrm>
            <a:off x="527437" y="1468897"/>
            <a:ext cx="8999492" cy="4996296"/>
          </a:xfrm>
        </p:spPr>
        <p:txBody>
          <a:bodyPr>
            <a:normAutofit/>
          </a:bodyPr>
          <a:lstStyle/>
          <a:p>
            <a:pPr marL="514350" indent="-514350">
              <a:buAutoNum type="arabicPeriod"/>
            </a:pPr>
            <a:r>
              <a:rPr lang="en-US" sz="2800" dirty="0" smtClean="0">
                <a:solidFill>
                  <a:schemeClr val="tx1"/>
                </a:solidFill>
              </a:rPr>
              <a:t>Understanding the importance of </a:t>
            </a:r>
            <a:r>
              <a:rPr lang="en-US" sz="2800" b="1" dirty="0" smtClean="0">
                <a:solidFill>
                  <a:schemeClr val="tx1"/>
                </a:solidFill>
              </a:rPr>
              <a:t>financial statements and ratios</a:t>
            </a:r>
            <a:r>
              <a:rPr lang="en-US" sz="2800" dirty="0" smtClean="0">
                <a:solidFill>
                  <a:schemeClr val="tx1"/>
                </a:solidFill>
              </a:rPr>
              <a:t>, such as the price-to- earnings ratio and price-to-book ratio. </a:t>
            </a:r>
          </a:p>
          <a:p>
            <a:pPr marL="514350" indent="-514350">
              <a:buAutoNum type="arabicPeriod"/>
            </a:pPr>
            <a:r>
              <a:rPr lang="en-US" sz="2800" dirty="0" smtClean="0"/>
              <a:t>Seeing the value of </a:t>
            </a:r>
            <a:r>
              <a:rPr lang="en-US" sz="2800" b="1" dirty="0" smtClean="0"/>
              <a:t>fixed income instruments </a:t>
            </a:r>
            <a:r>
              <a:rPr lang="en-US" sz="2800" dirty="0" smtClean="0"/>
              <a:t>– helping companies borrow money at great rates.</a:t>
            </a:r>
          </a:p>
          <a:p>
            <a:pPr marL="514350" indent="-514350">
              <a:buAutoNum type="arabicPeriod"/>
            </a:pPr>
            <a:r>
              <a:rPr lang="en-US" sz="2800" dirty="0" smtClean="0"/>
              <a:t>Using the </a:t>
            </a:r>
            <a:r>
              <a:rPr lang="en-US" sz="2800" b="1" dirty="0" smtClean="0"/>
              <a:t>discounted cash flow analysis – </a:t>
            </a:r>
            <a:r>
              <a:rPr lang="en-US" sz="2800" dirty="0" smtClean="0"/>
              <a:t>first, estimating future cash flows of a company and then applying the right discount rate ( the interest rate that is used to put a future cash sum into today’s dollar or </a:t>
            </a:r>
            <a:r>
              <a:rPr lang="en-US" sz="2800" dirty="0" err="1" smtClean="0"/>
              <a:t>rmb</a:t>
            </a:r>
            <a:r>
              <a:rPr lang="en-US" sz="2800" dirty="0" smtClean="0"/>
              <a:t>)</a:t>
            </a:r>
            <a:endParaRPr lang="en-US" sz="2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22040537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89"/>
            <a:ext cx="8596668" cy="1340107"/>
          </a:xfrm>
        </p:spPr>
        <p:txBody>
          <a:bodyPr>
            <a:normAutofit fontScale="90000"/>
          </a:bodyPr>
          <a:lstStyle/>
          <a:p>
            <a:pPr algn="ctr"/>
            <a:r>
              <a:rPr lang="en-US" b="1" dirty="0" smtClean="0"/>
              <a:t> 	7. HOW INVESTMENT BANKING IS DONE – </a:t>
            </a:r>
            <a:br>
              <a:rPr lang="en-US" b="1" dirty="0" smtClean="0"/>
            </a:br>
            <a:r>
              <a:rPr lang="en-US" b="1" dirty="0" smtClean="0"/>
              <a:t>“TOOLS OF THE TRADE” (</a:t>
            </a:r>
            <a:r>
              <a:rPr lang="en-US" b="1" dirty="0" err="1" smtClean="0"/>
              <a:t>cont</a:t>
            </a:r>
            <a:r>
              <a:rPr lang="en-US" b="1" dirty="0" smtClean="0"/>
              <a:t>)</a:t>
            </a:r>
            <a:br>
              <a:rPr lang="en-US" b="1" dirty="0" smtClean="0"/>
            </a:br>
            <a:endParaRPr lang="en-US" b="1" dirty="0"/>
          </a:p>
        </p:txBody>
      </p:sp>
      <p:sp>
        <p:nvSpPr>
          <p:cNvPr id="3" name="Content Placeholder 2"/>
          <p:cNvSpPr>
            <a:spLocks noGrp="1"/>
          </p:cNvSpPr>
          <p:nvPr>
            <p:ph idx="1"/>
          </p:nvPr>
        </p:nvSpPr>
        <p:spPr>
          <a:xfrm>
            <a:off x="527437" y="1468897"/>
            <a:ext cx="8999492" cy="4996296"/>
          </a:xfrm>
        </p:spPr>
        <p:txBody>
          <a:bodyPr>
            <a:normAutofit/>
          </a:bodyPr>
          <a:lstStyle/>
          <a:p>
            <a:pPr marL="0" indent="0">
              <a:buNone/>
            </a:pPr>
            <a:r>
              <a:rPr lang="en-US" sz="2800" b="1" dirty="0" smtClean="0"/>
              <a:t>4</a:t>
            </a:r>
            <a:r>
              <a:rPr lang="en-US" sz="2800" b="1" dirty="0" smtClean="0">
                <a:solidFill>
                  <a:schemeClr val="tx1"/>
                </a:solidFill>
              </a:rPr>
              <a:t>. </a:t>
            </a:r>
            <a:r>
              <a:rPr lang="en-US" sz="2800" dirty="0" smtClean="0">
                <a:solidFill>
                  <a:schemeClr val="tx1"/>
                </a:solidFill>
              </a:rPr>
              <a:t>Using</a:t>
            </a:r>
            <a:r>
              <a:rPr lang="en-US" sz="2800" b="1" dirty="0" smtClean="0">
                <a:solidFill>
                  <a:schemeClr val="tx1"/>
                </a:solidFill>
              </a:rPr>
              <a:t> </a:t>
            </a:r>
            <a:r>
              <a:rPr lang="en-US" sz="2800" dirty="0" smtClean="0">
                <a:solidFill>
                  <a:schemeClr val="tx1"/>
                </a:solidFill>
              </a:rPr>
              <a:t>debt, in a process called </a:t>
            </a:r>
            <a:r>
              <a:rPr lang="en-US" sz="2800" b="1" i="1" dirty="0" smtClean="0">
                <a:solidFill>
                  <a:schemeClr val="tx1"/>
                </a:solidFill>
              </a:rPr>
              <a:t>leveraging</a:t>
            </a:r>
            <a:r>
              <a:rPr lang="en-US" sz="2800" i="1" dirty="0" smtClean="0">
                <a:solidFill>
                  <a:schemeClr val="tx1"/>
                </a:solidFill>
              </a:rPr>
              <a:t>, </a:t>
            </a:r>
            <a:r>
              <a:rPr lang="en-US" sz="2800" dirty="0" smtClean="0">
                <a:solidFill>
                  <a:schemeClr val="tx1"/>
                </a:solidFill>
              </a:rPr>
              <a:t>that</a:t>
            </a:r>
            <a:r>
              <a:rPr lang="en-US" sz="2800" i="1" dirty="0" smtClean="0">
                <a:solidFill>
                  <a:schemeClr val="tx1"/>
                </a:solidFill>
              </a:rPr>
              <a:t> </a:t>
            </a:r>
            <a:r>
              <a:rPr lang="en-US" sz="2800" dirty="0" smtClean="0">
                <a:solidFill>
                  <a:schemeClr val="tx1"/>
                </a:solidFill>
              </a:rPr>
              <a:t>gives companies the power to grow and create wealth faster than they would have by other means.</a:t>
            </a:r>
          </a:p>
          <a:p>
            <a:pPr marL="0" indent="0">
              <a:buNone/>
            </a:pPr>
            <a:r>
              <a:rPr lang="en-US" sz="2800" b="1" dirty="0" smtClean="0">
                <a:solidFill>
                  <a:schemeClr val="tx1"/>
                </a:solidFill>
              </a:rPr>
              <a:t>5. </a:t>
            </a:r>
            <a:r>
              <a:rPr lang="en-US" sz="2800" dirty="0" smtClean="0">
                <a:solidFill>
                  <a:schemeClr val="tx1"/>
                </a:solidFill>
              </a:rPr>
              <a:t>Identifying the companies that are ripe for a </a:t>
            </a:r>
            <a:r>
              <a:rPr lang="en-US" sz="2800" b="1" i="1" dirty="0" smtClean="0">
                <a:solidFill>
                  <a:schemeClr val="tx1"/>
                </a:solidFill>
              </a:rPr>
              <a:t>buyout </a:t>
            </a:r>
            <a:r>
              <a:rPr lang="en-US" sz="2800" dirty="0" smtClean="0">
                <a:solidFill>
                  <a:schemeClr val="tx1"/>
                </a:solidFill>
              </a:rPr>
              <a:t>– how to pinpoint the companies that will benefit most by M &amp; A.</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3754750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265471"/>
            <a:ext cx="8596668" cy="1203427"/>
          </a:xfrm>
        </p:spPr>
        <p:txBody>
          <a:bodyPr>
            <a:normAutofit/>
          </a:bodyPr>
          <a:lstStyle/>
          <a:p>
            <a:pPr algn="ctr"/>
            <a:r>
              <a:rPr lang="en-US" b="1" dirty="0" smtClean="0"/>
              <a:t> 	8. OVERVIEW OF WHAT WE WILL COVER IN THIS COURSE</a:t>
            </a:r>
            <a:endParaRPr lang="en-US" b="1" dirty="0"/>
          </a:p>
        </p:txBody>
      </p:sp>
      <p:sp>
        <p:nvSpPr>
          <p:cNvPr id="3" name="Content Placeholder 2"/>
          <p:cNvSpPr>
            <a:spLocks noGrp="1"/>
          </p:cNvSpPr>
          <p:nvPr>
            <p:ph idx="1"/>
          </p:nvPr>
        </p:nvSpPr>
        <p:spPr>
          <a:xfrm>
            <a:off x="527437" y="1799303"/>
            <a:ext cx="8999492" cy="4665890"/>
          </a:xfrm>
        </p:spPr>
        <p:txBody>
          <a:bodyPr>
            <a:normAutofit lnSpcReduction="10000"/>
          </a:bodyPr>
          <a:lstStyle/>
          <a:p>
            <a:pPr marL="0" indent="0">
              <a:buNone/>
            </a:pPr>
            <a:r>
              <a:rPr lang="en-US" sz="2800" dirty="0" smtClean="0">
                <a:solidFill>
                  <a:schemeClr val="tx1"/>
                </a:solidFill>
              </a:rPr>
              <a:t>I.   MERGERS &amp; ACQUISITIONS (M &amp;A)</a:t>
            </a:r>
          </a:p>
          <a:p>
            <a:pPr marL="0" indent="0">
              <a:buNone/>
            </a:pPr>
            <a:r>
              <a:rPr lang="en-US" sz="2800" dirty="0" smtClean="0">
                <a:solidFill>
                  <a:schemeClr val="tx1"/>
                </a:solidFill>
              </a:rPr>
              <a:t>II.  LEVERAGED BUYOUTS (LBO’s)</a:t>
            </a:r>
          </a:p>
          <a:p>
            <a:pPr marL="0" indent="0">
              <a:buNone/>
            </a:pPr>
            <a:r>
              <a:rPr lang="en-US" sz="2800" dirty="0" smtClean="0">
                <a:solidFill>
                  <a:schemeClr val="tx1"/>
                </a:solidFill>
              </a:rPr>
              <a:t>III. PRIVATE BUSINESS SALES</a:t>
            </a:r>
          </a:p>
          <a:p>
            <a:pPr marL="0" indent="0">
              <a:buNone/>
            </a:pPr>
            <a:r>
              <a:rPr lang="en-US" sz="2800" dirty="0" smtClean="0">
                <a:solidFill>
                  <a:schemeClr val="tx1"/>
                </a:solidFill>
              </a:rPr>
              <a:t>IV. IPO’s (Initial Public Offerings)</a:t>
            </a:r>
          </a:p>
          <a:p>
            <a:pPr marL="514350" indent="-514350">
              <a:buAutoNum type="arabicPeriod"/>
            </a:pPr>
            <a:endParaRPr lang="en-US" sz="2800" dirty="0">
              <a:solidFill>
                <a:schemeClr val="tx1"/>
              </a:solidFill>
            </a:endParaRPr>
          </a:p>
          <a:p>
            <a:pPr marL="0" indent="0">
              <a:buNone/>
            </a:pPr>
            <a:r>
              <a:rPr lang="en-US" sz="2800" b="1" dirty="0" smtClean="0">
                <a:solidFill>
                  <a:schemeClr val="tx1"/>
                </a:solidFill>
              </a:rPr>
              <a:t>Discussion question in groups: What are some reasons companies want to buy other companies?</a:t>
            </a:r>
          </a:p>
          <a:p>
            <a:pPr marL="0" indent="0">
              <a:buNone/>
            </a:pPr>
            <a:r>
              <a:rPr lang="en-US" sz="2800" b="1" dirty="0" smtClean="0">
                <a:solidFill>
                  <a:schemeClr val="tx1"/>
                </a:solidFill>
              </a:rPr>
              <a:t>If you are the CEO of a large company why might you want to buy another company?</a:t>
            </a:r>
          </a:p>
          <a:p>
            <a:pPr marL="514350" indent="-514350">
              <a:buAutoNum type="arabicPeriod"/>
            </a:pP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4992918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8" y="128790"/>
            <a:ext cx="10764651" cy="798490"/>
          </a:xfrm>
        </p:spPr>
        <p:txBody>
          <a:bodyPr>
            <a:normAutofit fontScale="90000"/>
          </a:bodyPr>
          <a:lstStyle/>
          <a:p>
            <a:pPr algn="ctr"/>
            <a:r>
              <a:rPr lang="en-US" b="1" dirty="0" smtClean="0"/>
              <a:t>	I. MERGERS AND ACQUISITIONS (M &amp; A) Chapter 8</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dirty="0" smtClean="0">
                <a:solidFill>
                  <a:schemeClr val="tx1"/>
                </a:solidFill>
              </a:rPr>
              <a:t>WHY DO COMPANIES WANT TO BUY OTHER COMPANIES?</a:t>
            </a:r>
          </a:p>
          <a:p>
            <a:pPr marL="0" indent="0">
              <a:buNone/>
            </a:pPr>
            <a:r>
              <a:rPr lang="en-US" sz="2800" dirty="0" smtClean="0">
                <a:solidFill>
                  <a:schemeClr val="tx1"/>
                </a:solidFill>
              </a:rPr>
              <a:t>A. Companies want to buy existing companies to save themselves work. Building a business takes time. People to hire, distribution to set up, products to sell. They want to </a:t>
            </a:r>
            <a:r>
              <a:rPr lang="en-US" sz="2800" b="1" dirty="0" smtClean="0">
                <a:solidFill>
                  <a:schemeClr val="tx1"/>
                </a:solidFill>
              </a:rPr>
              <a:t>GET BIG FAST!</a:t>
            </a:r>
            <a:endParaRPr lang="en-US" sz="2800" dirty="0" smtClean="0">
              <a:solidFill>
                <a:schemeClr val="tx1"/>
              </a:solidFill>
            </a:endParaRPr>
          </a:p>
          <a:p>
            <a:pPr marL="0" indent="0">
              <a:buNone/>
            </a:pPr>
            <a:r>
              <a:rPr lang="en-US" sz="2800" dirty="0" smtClean="0">
                <a:solidFill>
                  <a:schemeClr val="tx1"/>
                </a:solidFill>
              </a:rPr>
              <a:t>REAL WORLD EXAMPLE:</a:t>
            </a:r>
          </a:p>
          <a:p>
            <a:pPr marL="0" indent="0">
              <a:buNone/>
            </a:pPr>
            <a:r>
              <a:rPr lang="en-US" sz="2800" dirty="0" smtClean="0">
                <a:solidFill>
                  <a:schemeClr val="tx1"/>
                </a:solidFill>
              </a:rPr>
              <a:t>Coca-Cola purchased Energy Brands </a:t>
            </a:r>
            <a:r>
              <a:rPr lang="en-US" sz="2800" dirty="0" err="1" smtClean="0">
                <a:solidFill>
                  <a:schemeClr val="tx1"/>
                </a:solidFill>
              </a:rPr>
              <a:t>Glaceau</a:t>
            </a:r>
            <a:r>
              <a:rPr lang="en-US" sz="2800" dirty="0" smtClean="0">
                <a:solidFill>
                  <a:schemeClr val="tx1"/>
                </a:solidFill>
              </a:rPr>
              <a:t> in 2007, maker of vitamin water. This made Coke a major player in the low-calorie flavored water business with an established brand name.</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849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a:t>I</a:t>
            </a:r>
            <a:r>
              <a:rPr lang="en-US" b="1" dirty="0" smtClean="0"/>
              <a:t>.	MERGERS AND ACQUISITIONS (M &amp; A)</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dirty="0" smtClean="0">
                <a:solidFill>
                  <a:schemeClr val="tx1"/>
                </a:solidFill>
              </a:rPr>
              <a:t>WHY DO COMPANIES WANT TO BUY OTHER COMPANIES?</a:t>
            </a:r>
          </a:p>
          <a:p>
            <a:pPr marL="0" indent="0">
              <a:buNone/>
            </a:pPr>
            <a:r>
              <a:rPr lang="en-US" sz="2800" dirty="0">
                <a:solidFill>
                  <a:schemeClr val="tx1"/>
                </a:solidFill>
              </a:rPr>
              <a:t>B</a:t>
            </a:r>
            <a:r>
              <a:rPr lang="en-US" sz="2800" dirty="0" smtClean="0">
                <a:solidFill>
                  <a:schemeClr val="tx1"/>
                </a:solidFill>
              </a:rPr>
              <a:t>. </a:t>
            </a:r>
            <a:r>
              <a:rPr lang="en-US" sz="2800" b="1" dirty="0" smtClean="0">
                <a:solidFill>
                  <a:schemeClr val="tx1"/>
                </a:solidFill>
              </a:rPr>
              <a:t>FILL OUT THEIR PRODUCT LINE – </a:t>
            </a:r>
            <a:r>
              <a:rPr lang="en-US" sz="2800" dirty="0" smtClean="0">
                <a:solidFill>
                  <a:schemeClr val="tx1"/>
                </a:solidFill>
              </a:rPr>
              <a:t>To “fill the gap” of products that are similar but they want to “complete” the product line.</a:t>
            </a:r>
          </a:p>
          <a:p>
            <a:pPr marL="0" indent="0">
              <a:buNone/>
            </a:pPr>
            <a:r>
              <a:rPr lang="en-US" sz="2800" dirty="0" smtClean="0">
                <a:solidFill>
                  <a:schemeClr val="tx1"/>
                </a:solidFill>
              </a:rPr>
              <a:t>REAL WORLD EXAMPLE: Think Peanut Butter &amp; Jelly- the great American kid lunch or snack</a:t>
            </a:r>
          </a:p>
          <a:p>
            <a:pPr marL="0" indent="0">
              <a:buNone/>
            </a:pPr>
            <a:r>
              <a:rPr lang="en-US" sz="2800" dirty="0" smtClean="0">
                <a:solidFill>
                  <a:schemeClr val="tx1"/>
                </a:solidFill>
              </a:rPr>
              <a:t>Leading jelly maker J.M. </a:t>
            </a:r>
            <a:r>
              <a:rPr lang="en-US" sz="2800" dirty="0" err="1" smtClean="0">
                <a:solidFill>
                  <a:schemeClr val="tx1"/>
                </a:solidFill>
              </a:rPr>
              <a:t>Smucker</a:t>
            </a:r>
            <a:r>
              <a:rPr lang="en-US" sz="2800" dirty="0" smtClean="0">
                <a:solidFill>
                  <a:schemeClr val="tx1"/>
                </a:solidFill>
              </a:rPr>
              <a:t> bought Jif peanut butter from Proctor &amp; Gamble (produce cleaning products). Now the company can sell everything for a PB &amp; J sandwich.  Proctor and Gamble also wanted to get out of the food business. A Win-Win for both Co.</a:t>
            </a:r>
          </a:p>
          <a:p>
            <a:pPr marL="0" indent="0">
              <a:buNone/>
            </a:pPr>
            <a:endParaRPr lang="en-US" sz="2800" b="1"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93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a:t>I</a:t>
            </a:r>
            <a:r>
              <a:rPr lang="en-US" b="1" dirty="0" smtClean="0"/>
              <a:t>.	MERGERS AND ACQUISITIONS (M &amp; A)</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dirty="0" smtClean="0">
                <a:solidFill>
                  <a:schemeClr val="tx1"/>
                </a:solidFill>
              </a:rPr>
              <a:t>WHY DO COMPANIES WANT TO BUY OTHER COMPANIES?</a:t>
            </a:r>
          </a:p>
          <a:p>
            <a:pPr marL="0" indent="0">
              <a:buNone/>
            </a:pPr>
            <a:r>
              <a:rPr lang="en-US" sz="2800" dirty="0" smtClean="0">
                <a:solidFill>
                  <a:schemeClr val="tx1"/>
                </a:solidFill>
              </a:rPr>
              <a:t>C. </a:t>
            </a:r>
            <a:r>
              <a:rPr lang="en-US" sz="2800" b="1" dirty="0" smtClean="0">
                <a:solidFill>
                  <a:schemeClr val="tx1"/>
                </a:solidFill>
              </a:rPr>
              <a:t>GEOGRAPHIC EXPANSION – </a:t>
            </a:r>
            <a:r>
              <a:rPr lang="en-US" sz="2800" dirty="0" smtClean="0">
                <a:solidFill>
                  <a:schemeClr val="tx1"/>
                </a:solidFill>
              </a:rPr>
              <a:t>Companies want to have a world-wide presence or risk getting beat by rival Co.</a:t>
            </a:r>
          </a:p>
          <a:p>
            <a:pPr marL="0" indent="0">
              <a:buNone/>
            </a:pPr>
            <a:r>
              <a:rPr lang="en-US" sz="2800" dirty="0" smtClean="0">
                <a:solidFill>
                  <a:schemeClr val="tx1"/>
                </a:solidFill>
              </a:rPr>
              <a:t>REAL WORLD EXAMPLE:</a:t>
            </a:r>
          </a:p>
          <a:p>
            <a:pPr marL="0" indent="0">
              <a:buNone/>
            </a:pPr>
            <a:r>
              <a:rPr lang="en-US" sz="2800" dirty="0" smtClean="0">
                <a:solidFill>
                  <a:schemeClr val="tx1"/>
                </a:solidFill>
              </a:rPr>
              <a:t>Japan-based telecommunication firm, Softbank, made an offer for US wireless Co., Nextel.  Softbank wants to get into the American market.</a:t>
            </a:r>
          </a:p>
          <a:p>
            <a:pPr marL="0" indent="0">
              <a:buNone/>
            </a:pPr>
            <a:r>
              <a:rPr lang="en-US" sz="2800" dirty="0" smtClean="0">
                <a:solidFill>
                  <a:schemeClr val="tx1"/>
                </a:solidFill>
              </a:rPr>
              <a:t>In all the above deals there we at least 2 investment banks involved but sometimes there may as many as 5 investment banks involved.</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4824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II.	</a:t>
            </a:r>
            <a:r>
              <a:rPr lang="en-US" b="1" dirty="0"/>
              <a:t> </a:t>
            </a:r>
            <a:r>
              <a:rPr lang="en-US" b="1" dirty="0" smtClean="0"/>
              <a:t>LEVERAGED BUYOUTS (LBO’s) P. 179</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dirty="0">
                <a:solidFill>
                  <a:schemeClr val="tx1"/>
                </a:solidFill>
              </a:rPr>
              <a:t>The </a:t>
            </a:r>
            <a:r>
              <a:rPr lang="en-US" sz="2800" dirty="0" smtClean="0">
                <a:solidFill>
                  <a:schemeClr val="tx1"/>
                </a:solidFill>
              </a:rPr>
              <a:t>acquisition (buying) </a:t>
            </a:r>
            <a:r>
              <a:rPr lang="en-US" sz="2800" dirty="0">
                <a:solidFill>
                  <a:schemeClr val="tx1"/>
                </a:solidFill>
              </a:rPr>
              <a:t>of another company using a </a:t>
            </a:r>
            <a:r>
              <a:rPr lang="en-US" sz="2800" dirty="0" smtClean="0">
                <a:solidFill>
                  <a:schemeClr val="tx1"/>
                </a:solidFill>
              </a:rPr>
              <a:t>large </a:t>
            </a:r>
            <a:r>
              <a:rPr lang="en-US" sz="2800" dirty="0">
                <a:solidFill>
                  <a:schemeClr val="tx1"/>
                </a:solidFill>
              </a:rPr>
              <a:t>amount of borrowed money (bonds or loans) to meet the cost of acquisition. T</a:t>
            </a:r>
            <a:r>
              <a:rPr lang="en-US" sz="2800" dirty="0" smtClean="0">
                <a:solidFill>
                  <a:schemeClr val="tx1"/>
                </a:solidFill>
              </a:rPr>
              <a:t>he </a:t>
            </a:r>
            <a:r>
              <a:rPr lang="en-US" sz="2800" dirty="0">
                <a:solidFill>
                  <a:schemeClr val="tx1"/>
                </a:solidFill>
              </a:rPr>
              <a:t>assets of the </a:t>
            </a:r>
            <a:r>
              <a:rPr lang="en-US" sz="2800" dirty="0"/>
              <a:t>company being </a:t>
            </a:r>
            <a:r>
              <a:rPr lang="en-US" sz="2800" dirty="0" smtClean="0"/>
              <a:t>bought </a:t>
            </a:r>
            <a:r>
              <a:rPr lang="en-US" sz="2800" dirty="0"/>
              <a:t>are used as </a:t>
            </a:r>
            <a:r>
              <a:rPr lang="en-US" sz="2800" i="1" dirty="0"/>
              <a:t>collateral</a:t>
            </a:r>
            <a:r>
              <a:rPr lang="en-US" sz="2800" dirty="0"/>
              <a:t> for the loans in addition to the assets of the acquiring company. </a:t>
            </a:r>
            <a:endParaRPr lang="en-US" sz="2800" dirty="0" smtClean="0"/>
          </a:p>
          <a:p>
            <a:pPr marL="0" indent="0">
              <a:buNone/>
            </a:pPr>
            <a:r>
              <a:rPr lang="en-US" sz="2800" dirty="0" smtClean="0">
                <a:solidFill>
                  <a:schemeClr val="tx1"/>
                </a:solidFill>
              </a:rPr>
              <a:t>LBO’s are usually done by </a:t>
            </a:r>
            <a:r>
              <a:rPr lang="en-US" sz="2800" i="1" dirty="0" smtClean="0">
                <a:solidFill>
                  <a:schemeClr val="tx1"/>
                </a:solidFill>
              </a:rPr>
              <a:t>private-equity firms</a:t>
            </a:r>
            <a:r>
              <a:rPr lang="en-US" sz="2800" dirty="0" smtClean="0">
                <a:solidFill>
                  <a:schemeClr val="tx1"/>
                </a:solidFill>
              </a:rPr>
              <a:t>. Investment banks may get involved later when the private equity firm wants to get out of the deal</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464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14301"/>
            <a:ext cx="8596668" cy="673100"/>
          </a:xfrm>
        </p:spPr>
        <p:txBody>
          <a:bodyPr>
            <a:normAutofit fontScale="90000"/>
          </a:bodyPr>
          <a:lstStyle/>
          <a:p>
            <a:r>
              <a:rPr lang="en-US" b="1" dirty="0" smtClean="0"/>
              <a:t> LESSON 1 INTRODUCTION REVIEW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527437" y="914401"/>
            <a:ext cx="8999492" cy="5943600"/>
          </a:xfrm>
        </p:spPr>
        <p:txBody>
          <a:bodyPr>
            <a:normAutofit/>
          </a:bodyPr>
          <a:lstStyle/>
          <a:p>
            <a:pPr marL="0" indent="0">
              <a:buNone/>
            </a:pPr>
            <a:r>
              <a:rPr lang="en-US" sz="2800" dirty="0" smtClean="0"/>
              <a:t>1. </a:t>
            </a:r>
            <a:r>
              <a:rPr lang="en-US" sz="2800" dirty="0" smtClean="0">
                <a:solidFill>
                  <a:schemeClr val="tx1"/>
                </a:solidFill>
              </a:rPr>
              <a:t>WHAT IS THE MAIN THING INVESTMENT BANKS DO?</a:t>
            </a:r>
          </a:p>
          <a:p>
            <a:pPr marL="0" indent="0">
              <a:buNone/>
            </a:pPr>
            <a:r>
              <a:rPr lang="en-US" sz="2800" dirty="0" smtClean="0">
                <a:solidFill>
                  <a:schemeClr val="tx1"/>
                </a:solidFill>
              </a:rPr>
              <a:t>A: Help corporations raise funds, capital.</a:t>
            </a:r>
          </a:p>
          <a:p>
            <a:pPr marL="0" indent="0">
              <a:buNone/>
            </a:pPr>
            <a:r>
              <a:rPr lang="en-US" sz="2800" dirty="0" smtClean="0">
                <a:solidFill>
                  <a:schemeClr val="tx1"/>
                </a:solidFill>
              </a:rPr>
              <a:t>2. WHAT ARE THE 7 MAJOR FUNCTIONS OF IB’S?</a:t>
            </a:r>
          </a:p>
          <a:p>
            <a:pPr marL="0" indent="0">
              <a:buNone/>
            </a:pPr>
            <a:r>
              <a:rPr lang="en-US" sz="2800" dirty="0" smtClean="0">
                <a:solidFill>
                  <a:schemeClr val="tx1"/>
                </a:solidFill>
              </a:rPr>
              <a:t>A: Raise capital and security underwriting, Financial </a:t>
            </a:r>
            <a:r>
              <a:rPr lang="en-US" sz="2800" dirty="0" smtClean="0"/>
              <a:t>advisory, Corporate lending, Sales &amp; trading, Brokerage services, Research, Investments.</a:t>
            </a:r>
          </a:p>
          <a:p>
            <a:pPr marL="0" indent="0">
              <a:buNone/>
            </a:pPr>
            <a:r>
              <a:rPr lang="en-US" sz="2800" dirty="0" smtClean="0"/>
              <a:t>3. </a:t>
            </a:r>
            <a:r>
              <a:rPr lang="en-US" sz="2800" dirty="0"/>
              <a:t>WHAT ARE THE 3 AREAS OF EMPLOYMENT – JOB </a:t>
            </a:r>
            <a:r>
              <a:rPr lang="en-US" sz="2800" dirty="0" smtClean="0"/>
              <a:t>FUNCTIONS?</a:t>
            </a:r>
          </a:p>
          <a:p>
            <a:pPr marL="0" indent="0">
              <a:buNone/>
            </a:pPr>
            <a:r>
              <a:rPr lang="en-US" sz="2800" dirty="0" smtClean="0"/>
              <a:t>A: Front Office – Sales and Trading, Research, Investing</a:t>
            </a:r>
          </a:p>
          <a:p>
            <a:pPr marL="0" indent="0">
              <a:buNone/>
            </a:pPr>
            <a:r>
              <a:rPr lang="en-US" sz="2800" dirty="0"/>
              <a:t>	</a:t>
            </a:r>
            <a:r>
              <a:rPr lang="en-US" sz="2800" dirty="0" smtClean="0"/>
              <a:t>Middle Office – Management, financial control</a:t>
            </a:r>
          </a:p>
          <a:p>
            <a:pPr marL="0" indent="0">
              <a:buNone/>
            </a:pPr>
            <a:r>
              <a:rPr lang="en-US" sz="2800" dirty="0"/>
              <a:t>	</a:t>
            </a:r>
            <a:r>
              <a:rPr lang="en-US" sz="2800" dirty="0" smtClean="0"/>
              <a:t>Back Office – Technology, operations, support </a:t>
            </a:r>
          </a:p>
          <a:p>
            <a:pPr marL="0" indent="0">
              <a:buNone/>
            </a:pPr>
            <a:endParaRPr lang="en-US" sz="2800" dirty="0" smtClean="0"/>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1322436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II.	</a:t>
            </a:r>
            <a:r>
              <a:rPr lang="en-US" b="1" dirty="0"/>
              <a:t> </a:t>
            </a:r>
            <a:r>
              <a:rPr lang="en-US" b="1" dirty="0" smtClean="0"/>
              <a:t>LEVERAGED BUYOUTS (LBO’s)</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i="1" dirty="0" smtClean="0">
                <a:solidFill>
                  <a:schemeClr val="tx1">
                    <a:lumMod val="95000"/>
                    <a:lumOff val="5000"/>
                  </a:schemeClr>
                </a:solidFill>
              </a:rPr>
              <a:t>Private Equity Firms, </a:t>
            </a:r>
            <a:r>
              <a:rPr lang="en-US" sz="2800" dirty="0" smtClean="0">
                <a:solidFill>
                  <a:schemeClr val="tx1">
                    <a:lumMod val="95000"/>
                    <a:lumOff val="5000"/>
                  </a:schemeClr>
                </a:solidFill>
              </a:rPr>
              <a:t>or they are known as </a:t>
            </a:r>
            <a:r>
              <a:rPr lang="en-US" sz="2800" i="1" dirty="0" smtClean="0">
                <a:solidFill>
                  <a:schemeClr val="tx1">
                    <a:lumMod val="95000"/>
                    <a:lumOff val="5000"/>
                  </a:schemeClr>
                </a:solidFill>
              </a:rPr>
              <a:t>Financial sponsors </a:t>
            </a:r>
            <a:r>
              <a:rPr lang="en-US" sz="2800" dirty="0" smtClean="0">
                <a:solidFill>
                  <a:schemeClr val="tx1">
                    <a:lumMod val="95000"/>
                    <a:lumOff val="5000"/>
                  </a:schemeClr>
                </a:solidFill>
              </a:rPr>
              <a:t>look to own companies for a short period of time to produce more profit from the combined companies and then sell them for large profits later</a:t>
            </a:r>
            <a:r>
              <a:rPr lang="en-US" sz="2800" dirty="0" smtClean="0">
                <a:solidFill>
                  <a:schemeClr val="tx1"/>
                </a:solidFill>
              </a:rPr>
              <a:t>.</a:t>
            </a:r>
          </a:p>
          <a:p>
            <a:pPr marL="0" indent="0">
              <a:buNone/>
            </a:pPr>
            <a:r>
              <a:rPr lang="en-US" sz="2800" dirty="0" smtClean="0">
                <a:solidFill>
                  <a:schemeClr val="tx1"/>
                </a:solidFill>
              </a:rPr>
              <a:t>What are the pros and cons (good and bad) of this kind of deal making?</a:t>
            </a:r>
          </a:p>
          <a:p>
            <a:pPr marL="0" indent="0">
              <a:buNone/>
            </a:pPr>
            <a:r>
              <a:rPr lang="en-US" sz="2800" dirty="0" smtClean="0">
                <a:solidFill>
                  <a:schemeClr val="tx1"/>
                </a:solidFill>
              </a:rPr>
              <a:t>DISCUSS IN YOUR GROUPS</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619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II.	</a:t>
            </a:r>
            <a:r>
              <a:rPr lang="en-US" b="1" dirty="0"/>
              <a:t> </a:t>
            </a:r>
            <a:r>
              <a:rPr lang="en-US" b="1" dirty="0" smtClean="0"/>
              <a:t>LEVERAGED BUYOUTS (LBO’s)</a:t>
            </a:r>
            <a:endParaRPr lang="en-US" b="1" dirty="0"/>
          </a:p>
        </p:txBody>
      </p:sp>
      <p:sp>
        <p:nvSpPr>
          <p:cNvPr id="3" name="Content Placeholder 2"/>
          <p:cNvSpPr>
            <a:spLocks noGrp="1"/>
          </p:cNvSpPr>
          <p:nvPr>
            <p:ph idx="1"/>
          </p:nvPr>
        </p:nvSpPr>
        <p:spPr>
          <a:xfrm>
            <a:off x="211316" y="1171977"/>
            <a:ext cx="8999492" cy="5280337"/>
          </a:xfrm>
        </p:spPr>
        <p:txBody>
          <a:bodyPr>
            <a:normAutofit fontScale="92500"/>
          </a:bodyPr>
          <a:lstStyle/>
          <a:p>
            <a:pPr marL="0" indent="0">
              <a:buNone/>
            </a:pPr>
            <a:r>
              <a:rPr lang="en-US" sz="2800" dirty="0" smtClean="0">
                <a:solidFill>
                  <a:schemeClr val="tx1"/>
                </a:solidFill>
              </a:rPr>
              <a:t>Pros:</a:t>
            </a:r>
          </a:p>
          <a:p>
            <a:pPr marL="514350" indent="-514350">
              <a:buAutoNum type="arabicPeriod"/>
            </a:pPr>
            <a:r>
              <a:rPr lang="en-US" sz="2800" dirty="0" smtClean="0">
                <a:solidFill>
                  <a:schemeClr val="tx1"/>
                </a:solidFill>
              </a:rPr>
              <a:t>Debt can be a way of buying a company or financing a project without needing a lot of capital. Using other people’s money. </a:t>
            </a:r>
          </a:p>
          <a:p>
            <a:pPr marL="514350" indent="-514350">
              <a:buAutoNum type="arabicPeriod"/>
            </a:pPr>
            <a:r>
              <a:rPr lang="en-US" sz="2800" dirty="0" smtClean="0">
                <a:solidFill>
                  <a:schemeClr val="tx1"/>
                </a:solidFill>
              </a:rPr>
              <a:t>Profits can be made without asking shareholders to put more money in the business.</a:t>
            </a:r>
          </a:p>
          <a:p>
            <a:pPr marL="0" indent="0">
              <a:buNone/>
            </a:pPr>
            <a:r>
              <a:rPr lang="en-US" sz="2800" dirty="0" smtClean="0">
                <a:solidFill>
                  <a:schemeClr val="tx1"/>
                </a:solidFill>
              </a:rPr>
              <a:t>Cons:</a:t>
            </a:r>
          </a:p>
          <a:p>
            <a:pPr marL="514350" indent="-514350">
              <a:buAutoNum type="arabicPeriod"/>
            </a:pPr>
            <a:r>
              <a:rPr lang="en-US" sz="2800" dirty="0" smtClean="0">
                <a:solidFill>
                  <a:schemeClr val="tx1"/>
                </a:solidFill>
              </a:rPr>
              <a:t>The company must pay interest to borrow the money.</a:t>
            </a:r>
          </a:p>
          <a:p>
            <a:pPr marL="514350" indent="-514350">
              <a:buAutoNum type="arabicPeriod"/>
            </a:pPr>
            <a:r>
              <a:rPr lang="en-US" sz="2800" dirty="0" smtClean="0">
                <a:solidFill>
                  <a:schemeClr val="tx1"/>
                </a:solidFill>
              </a:rPr>
              <a:t>If the company cannot make its payments the business may be liquidated (sold) or go into bankruptcy.</a:t>
            </a:r>
          </a:p>
          <a:p>
            <a:pPr marL="514350" indent="-514350">
              <a:buAutoNum type="arabicPeriod"/>
            </a:pPr>
            <a:endParaRPr lang="en-US" sz="2800" dirty="0" smtClean="0">
              <a:solidFill>
                <a:schemeClr val="tx1"/>
              </a:solidFill>
            </a:endParaRPr>
          </a:p>
          <a:p>
            <a:pPr marL="514350" indent="-514350">
              <a:buAutoNum type="arabicPeriod"/>
            </a:pP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1354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III. PRIVATE BUSINESS SALES</a:t>
            </a:r>
            <a:endParaRPr lang="en-US" b="1" dirty="0"/>
          </a:p>
        </p:txBody>
      </p:sp>
      <p:sp>
        <p:nvSpPr>
          <p:cNvPr id="3" name="Content Placeholder 2"/>
          <p:cNvSpPr>
            <a:spLocks noGrp="1"/>
          </p:cNvSpPr>
          <p:nvPr>
            <p:ph idx="1"/>
          </p:nvPr>
        </p:nvSpPr>
        <p:spPr>
          <a:xfrm>
            <a:off x="211316" y="1171977"/>
            <a:ext cx="8999492" cy="5280337"/>
          </a:xfrm>
        </p:spPr>
        <p:txBody>
          <a:bodyPr>
            <a:normAutofit fontScale="92500" lnSpcReduction="10000"/>
          </a:bodyPr>
          <a:lstStyle/>
          <a:p>
            <a:pPr marL="0" indent="0">
              <a:buNone/>
            </a:pPr>
            <a:r>
              <a:rPr lang="en-US" sz="2800" dirty="0" smtClean="0">
                <a:solidFill>
                  <a:schemeClr val="tx1"/>
                </a:solidFill>
              </a:rPr>
              <a:t>Sometimes IB’s work behind the scenes to sell off or allow private companies (most of the time they work with publicly traded companies) to conduct sales.</a:t>
            </a:r>
          </a:p>
          <a:p>
            <a:pPr marL="0" indent="0">
              <a:buNone/>
            </a:pPr>
            <a:r>
              <a:rPr lang="en-US" sz="2800" dirty="0" smtClean="0">
                <a:solidFill>
                  <a:schemeClr val="tx1"/>
                </a:solidFill>
              </a:rPr>
              <a:t>Example slide 27 Softbank and Nextel</a:t>
            </a:r>
          </a:p>
          <a:p>
            <a:pPr marL="0" indent="0">
              <a:buNone/>
            </a:pPr>
            <a:r>
              <a:rPr lang="en-US" sz="2800" dirty="0">
                <a:solidFill>
                  <a:schemeClr val="tx1"/>
                </a:solidFill>
              </a:rPr>
              <a:t>W</a:t>
            </a:r>
            <a:r>
              <a:rPr lang="en-US" sz="2800" dirty="0" smtClean="0">
                <a:solidFill>
                  <a:schemeClr val="tx1"/>
                </a:solidFill>
              </a:rPr>
              <a:t>ith private companies there is no real way to value the company. No EPS or D/E ratio, etc.</a:t>
            </a:r>
          </a:p>
          <a:p>
            <a:pPr marL="0" indent="0">
              <a:buNone/>
            </a:pPr>
            <a:r>
              <a:rPr lang="en-US" sz="2800" dirty="0" smtClean="0">
                <a:solidFill>
                  <a:schemeClr val="tx1"/>
                </a:solidFill>
              </a:rPr>
              <a:t>But, if you have a young company with a hot technology you might want to sell to a large company to put the technology to use right away.</a:t>
            </a:r>
          </a:p>
          <a:p>
            <a:pPr marL="0" indent="0">
              <a:buNone/>
            </a:pPr>
            <a:r>
              <a:rPr lang="en-US" sz="2800" dirty="0" smtClean="0">
                <a:solidFill>
                  <a:schemeClr val="tx1"/>
                </a:solidFill>
              </a:rPr>
              <a:t>This was the case in the 1990’s with all the internet companies getting started. But then some wanted to go back to being private, so management buys the shares back.  Investment banks help them do this.</a:t>
            </a:r>
          </a:p>
          <a:p>
            <a:pPr marL="0" indent="0">
              <a:buNone/>
            </a:pP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8062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III. PRIVATE BUSINESS SALES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b="1" i="1" dirty="0" smtClean="0">
                <a:solidFill>
                  <a:schemeClr val="tx1"/>
                </a:solidFill>
              </a:rPr>
              <a:t>Private Placement – </a:t>
            </a:r>
            <a:r>
              <a:rPr lang="en-US" sz="2800" dirty="0" smtClean="0">
                <a:solidFill>
                  <a:schemeClr val="tx1"/>
                </a:solidFill>
              </a:rPr>
              <a:t>This is a way IB’s pair up companies and investors out of the “public eye.” In a private placement, a company can sell stock directly to investors even if there is no public offering.</a:t>
            </a:r>
          </a:p>
          <a:p>
            <a:pPr marL="0" indent="0">
              <a:buNone/>
            </a:pPr>
            <a:r>
              <a:rPr lang="en-US" sz="2800" dirty="0" smtClean="0">
                <a:solidFill>
                  <a:schemeClr val="tx1"/>
                </a:solidFill>
              </a:rPr>
              <a:t>Here are the advantages:</a:t>
            </a:r>
          </a:p>
          <a:p>
            <a:pPr marL="0" indent="0">
              <a:buNone/>
            </a:pPr>
            <a:r>
              <a:rPr lang="en-US" sz="2800" dirty="0" smtClean="0">
                <a:solidFill>
                  <a:schemeClr val="tx1"/>
                </a:solidFill>
              </a:rPr>
              <a:t>1. Not as much regulation. IPO’s are heavily regulated.</a:t>
            </a:r>
          </a:p>
          <a:p>
            <a:pPr marL="0" indent="0">
              <a:buNone/>
            </a:pPr>
            <a:r>
              <a:rPr lang="en-US" sz="2800" dirty="0" smtClean="0">
                <a:solidFill>
                  <a:schemeClr val="tx1"/>
                </a:solidFill>
              </a:rPr>
              <a:t>2. Dealing with more in-the-know investors</a:t>
            </a:r>
          </a:p>
          <a:p>
            <a:pPr marL="0" indent="0">
              <a:buNone/>
            </a:pPr>
            <a:r>
              <a:rPr lang="en-US" sz="2800" dirty="0" smtClean="0">
                <a:solidFill>
                  <a:schemeClr val="tx1"/>
                </a:solidFill>
              </a:rPr>
              <a:t>3. Lower costs</a:t>
            </a:r>
          </a:p>
          <a:p>
            <a:pPr marL="514350" indent="-514350">
              <a:buAutoNum type="arabicPeriod"/>
            </a:pPr>
            <a:endParaRPr lang="en-US" sz="2800" dirty="0" smtClean="0">
              <a:solidFill>
                <a:schemeClr val="tx1"/>
              </a:solidFill>
            </a:endParaRPr>
          </a:p>
          <a:p>
            <a:pPr marL="0" indent="0">
              <a:buNone/>
            </a:pPr>
            <a:endParaRPr lang="en-US" sz="2800" b="1"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4624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fontScale="90000"/>
          </a:bodyPr>
          <a:lstStyle/>
          <a:p>
            <a:pPr algn="ctr"/>
            <a:r>
              <a:rPr lang="en-US" b="1" dirty="0" smtClean="0"/>
              <a:t>IV. INITIAL PUBLIC OFFERINGS (IPO) CH 4</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dirty="0" smtClean="0">
                <a:solidFill>
                  <a:schemeClr val="tx1"/>
                </a:solidFill>
              </a:rPr>
              <a:t>IPO’s are like glory stories. A company has something it wants the world to know – It’s dramatic!!</a:t>
            </a:r>
          </a:p>
          <a:p>
            <a:pPr marL="0" indent="0">
              <a:buNone/>
            </a:pPr>
            <a:r>
              <a:rPr lang="en-US" sz="2800" dirty="0" smtClean="0">
                <a:solidFill>
                  <a:schemeClr val="tx1"/>
                </a:solidFill>
              </a:rPr>
              <a:t>IB’s are heavily involved in IPO’s</a:t>
            </a:r>
          </a:p>
          <a:p>
            <a:pPr marL="0" indent="0">
              <a:buNone/>
            </a:pPr>
            <a:r>
              <a:rPr lang="en-US" sz="2800" dirty="0" smtClean="0">
                <a:solidFill>
                  <a:schemeClr val="tx1"/>
                </a:solidFill>
              </a:rPr>
              <a:t>First, before the IPO let’s look at the lifecycle of a company. You’ve got a great plan, what do you do?</a:t>
            </a:r>
          </a:p>
          <a:p>
            <a:pPr marL="0" indent="0">
              <a:buNone/>
            </a:pPr>
            <a:r>
              <a:rPr lang="en-US" sz="2800" dirty="0" smtClean="0">
                <a:solidFill>
                  <a:schemeClr val="tx1"/>
                </a:solidFill>
              </a:rPr>
              <a:t>First step – You put some money together any way you can; family, friends, credit cards, savings, </a:t>
            </a:r>
            <a:r>
              <a:rPr lang="en-US" sz="2800" dirty="0" err="1" smtClean="0">
                <a:solidFill>
                  <a:schemeClr val="tx1"/>
                </a:solidFill>
              </a:rPr>
              <a:t>etc</a:t>
            </a:r>
            <a:endParaRPr lang="en-US" sz="2800" dirty="0" smtClean="0">
              <a:solidFill>
                <a:schemeClr val="tx1"/>
              </a:solidFill>
            </a:endParaRPr>
          </a:p>
          <a:p>
            <a:pPr marL="0" indent="0">
              <a:buNone/>
            </a:pPr>
            <a:r>
              <a:rPr lang="en-US" sz="2800" dirty="0" smtClean="0">
                <a:solidFill>
                  <a:schemeClr val="tx1"/>
                </a:solidFill>
              </a:rPr>
              <a:t>Then what do you do? </a:t>
            </a:r>
            <a:endParaRPr lang="en-US" sz="2800" dirty="0">
              <a:solidFill>
                <a:schemeClr val="tx1"/>
              </a:solidFill>
            </a:endParaRPr>
          </a:p>
          <a:p>
            <a:pPr marL="0" indent="0">
              <a:buNone/>
            </a:pPr>
            <a:r>
              <a:rPr lang="en-US" sz="2800" dirty="0" smtClean="0">
                <a:solidFill>
                  <a:schemeClr val="tx1"/>
                </a:solidFill>
              </a:rPr>
              <a:t>You have 3 basic options – Let’s look at these</a:t>
            </a:r>
          </a:p>
          <a:p>
            <a:pPr marL="0" indent="0">
              <a:buNone/>
            </a:pPr>
            <a:endParaRPr lang="en-US" sz="2800" dirty="0" smtClean="0">
              <a:solidFill>
                <a:schemeClr val="tx1"/>
              </a:solidFill>
            </a:endParaRPr>
          </a:p>
          <a:p>
            <a:pPr marL="514350" indent="-514350">
              <a:buAutoNum type="arabicPeriod"/>
            </a:pPr>
            <a:endParaRPr lang="en-US" sz="2800" dirty="0" smtClean="0">
              <a:solidFill>
                <a:schemeClr val="tx1"/>
              </a:solidFill>
            </a:endParaRPr>
          </a:p>
          <a:p>
            <a:pPr marL="0" indent="0">
              <a:buNone/>
            </a:pPr>
            <a:endParaRPr lang="en-US" sz="2800" b="1"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5608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fontScale="90000"/>
          </a:bodyPr>
          <a:lstStyle/>
          <a:p>
            <a:pPr algn="ctr"/>
            <a:r>
              <a:rPr lang="en-US" b="1" dirty="0" smtClean="0"/>
              <a:t>IV. INITIAL PUBLIC OFFERINGS (IPO) CH 4</a:t>
            </a:r>
            <a:endParaRPr lang="en-US" b="1" dirty="0"/>
          </a:p>
        </p:txBody>
      </p:sp>
      <p:sp>
        <p:nvSpPr>
          <p:cNvPr id="3" name="Content Placeholder 2"/>
          <p:cNvSpPr>
            <a:spLocks noGrp="1"/>
          </p:cNvSpPr>
          <p:nvPr>
            <p:ph idx="1"/>
          </p:nvPr>
        </p:nvSpPr>
        <p:spPr>
          <a:xfrm>
            <a:off x="264309" y="1053990"/>
            <a:ext cx="8999492" cy="5280337"/>
          </a:xfrm>
        </p:spPr>
        <p:txBody>
          <a:bodyPr>
            <a:normAutofit/>
          </a:bodyPr>
          <a:lstStyle/>
          <a:p>
            <a:pPr marL="0" indent="0">
              <a:buNone/>
            </a:pPr>
            <a:r>
              <a:rPr lang="en-US" sz="2800" i="1" dirty="0" smtClean="0">
                <a:solidFill>
                  <a:schemeClr val="tx1"/>
                </a:solidFill>
              </a:rPr>
              <a:t>A. Venture Capitalists</a:t>
            </a:r>
          </a:p>
          <a:p>
            <a:pPr marL="0" indent="0">
              <a:buNone/>
            </a:pPr>
            <a:r>
              <a:rPr lang="en-US" sz="2800" i="1" dirty="0" smtClean="0">
                <a:solidFill>
                  <a:schemeClr val="tx1"/>
                </a:solidFill>
              </a:rPr>
              <a:t>B. Bank loans</a:t>
            </a:r>
          </a:p>
          <a:p>
            <a:pPr marL="0" indent="0">
              <a:buNone/>
            </a:pPr>
            <a:r>
              <a:rPr lang="en-US" sz="2800" i="1" dirty="0" smtClean="0">
                <a:solidFill>
                  <a:schemeClr val="tx1"/>
                </a:solidFill>
              </a:rPr>
              <a:t>C. Crowdfunding</a:t>
            </a:r>
          </a:p>
          <a:p>
            <a:pPr marL="0" indent="0">
              <a:buNone/>
            </a:pPr>
            <a:r>
              <a:rPr lang="en-US" sz="2800" i="1" dirty="0" smtClean="0">
                <a:solidFill>
                  <a:schemeClr val="tx1"/>
                </a:solidFill>
              </a:rPr>
              <a:t>VENTURE CAPITALISTS (VC)</a:t>
            </a:r>
            <a:r>
              <a:rPr lang="en-US" sz="2800" dirty="0" smtClean="0">
                <a:solidFill>
                  <a:schemeClr val="tx1"/>
                </a:solidFill>
              </a:rPr>
              <a:t> are investors who pool money from large investors like, Life Insurance and Pension Fund companies, looking for very high returns. They are willing to suffer huge losses cause when they win, they win big, like GOOGLE, which was a huge success.</a:t>
            </a:r>
          </a:p>
          <a:p>
            <a:pPr marL="0" indent="0">
              <a:buNone/>
            </a:pPr>
            <a:endParaRPr lang="en-US" sz="2800" dirty="0" smtClean="0">
              <a:solidFill>
                <a:schemeClr val="tx1"/>
              </a:solidFill>
            </a:endParaRPr>
          </a:p>
          <a:p>
            <a:pPr marL="514350" indent="-514350">
              <a:buAutoNum type="arabicPeriod"/>
            </a:pPr>
            <a:endParaRPr lang="en-US" sz="2800" dirty="0" smtClean="0">
              <a:solidFill>
                <a:schemeClr val="tx1"/>
              </a:solidFill>
            </a:endParaRPr>
          </a:p>
          <a:p>
            <a:pPr marL="0" indent="0">
              <a:buNone/>
            </a:pPr>
            <a:endParaRPr lang="en-US" sz="2800" b="1"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832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IV. IPO’S and Venture Capitalists (VC)</a:t>
            </a:r>
            <a:endParaRPr lang="en-US" b="1" dirty="0"/>
          </a:p>
        </p:txBody>
      </p:sp>
      <p:sp>
        <p:nvSpPr>
          <p:cNvPr id="3" name="Content Placeholder 2"/>
          <p:cNvSpPr>
            <a:spLocks noGrp="1"/>
          </p:cNvSpPr>
          <p:nvPr>
            <p:ph idx="1"/>
          </p:nvPr>
        </p:nvSpPr>
        <p:spPr>
          <a:xfrm>
            <a:off x="211316" y="1171977"/>
            <a:ext cx="8999492" cy="5280337"/>
          </a:xfrm>
        </p:spPr>
        <p:txBody>
          <a:bodyPr>
            <a:normAutofit/>
          </a:bodyPr>
          <a:lstStyle/>
          <a:p>
            <a:pPr marL="0" indent="0">
              <a:buNone/>
            </a:pPr>
            <a:r>
              <a:rPr lang="en-US" sz="2800" dirty="0">
                <a:solidFill>
                  <a:schemeClr val="tx1"/>
                </a:solidFill>
              </a:rPr>
              <a:t>M</a:t>
            </a:r>
            <a:r>
              <a:rPr lang="en-US" sz="2800" dirty="0" smtClean="0">
                <a:solidFill>
                  <a:schemeClr val="tx1"/>
                </a:solidFill>
              </a:rPr>
              <a:t>any of their deals may fall through but when they win, they win big. Example of Google, which sold to the public and had a huge payday.</a:t>
            </a:r>
          </a:p>
          <a:p>
            <a:pPr marL="0" indent="0">
              <a:buNone/>
            </a:pPr>
            <a:r>
              <a:rPr lang="en-US" sz="2800" dirty="0" smtClean="0">
                <a:solidFill>
                  <a:schemeClr val="tx1"/>
                </a:solidFill>
              </a:rPr>
              <a:t>REMEMBER THIS: Venture capitalists can be a good place for young companies to raise money, but it comes at a high price. The VC end up owning a large part of the company and this reduces payout for the entrepreneur.</a:t>
            </a:r>
          </a:p>
          <a:p>
            <a:pPr marL="0" indent="0">
              <a:buNone/>
            </a:pPr>
            <a:endParaRPr lang="en-US" sz="2800" dirty="0" smtClean="0">
              <a:solidFill>
                <a:schemeClr val="tx1"/>
              </a:solidFill>
            </a:endParaRPr>
          </a:p>
          <a:p>
            <a:pPr marL="514350" indent="-514350">
              <a:buAutoNum type="alphaUcPeriod"/>
            </a:pPr>
            <a:endParaRPr lang="en-US" sz="2800" i="1" dirty="0" smtClean="0">
              <a:solidFill>
                <a:schemeClr val="tx1"/>
              </a:solidFill>
            </a:endParaRPr>
          </a:p>
          <a:p>
            <a:pPr marL="514350" indent="-514350">
              <a:buAutoNum type="arabicPeriod"/>
            </a:pPr>
            <a:endParaRPr lang="en-US" sz="2800" dirty="0" smtClean="0">
              <a:solidFill>
                <a:schemeClr val="tx1"/>
              </a:solidFill>
            </a:endParaRPr>
          </a:p>
          <a:p>
            <a:pPr marL="514350" indent="-514350">
              <a:buAutoNum type="arabicPeriod"/>
            </a:pPr>
            <a:endParaRPr lang="en-US" sz="2800" dirty="0" smtClean="0">
              <a:solidFill>
                <a:schemeClr val="tx1"/>
              </a:solidFill>
            </a:endParaRPr>
          </a:p>
          <a:p>
            <a:pPr marL="0" indent="0">
              <a:buNone/>
            </a:pPr>
            <a:endParaRPr lang="en-US" sz="2800" b="1"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421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IV. IPO’S and Raising Capital</a:t>
            </a:r>
            <a:endParaRPr lang="en-US" b="1" dirty="0"/>
          </a:p>
        </p:txBody>
      </p:sp>
      <p:sp>
        <p:nvSpPr>
          <p:cNvPr id="3" name="Content Placeholder 2"/>
          <p:cNvSpPr>
            <a:spLocks noGrp="1"/>
          </p:cNvSpPr>
          <p:nvPr>
            <p:ph idx="1"/>
          </p:nvPr>
        </p:nvSpPr>
        <p:spPr>
          <a:xfrm>
            <a:off x="211316" y="1171977"/>
            <a:ext cx="8999492" cy="5280337"/>
          </a:xfrm>
        </p:spPr>
        <p:txBody>
          <a:bodyPr>
            <a:normAutofit lnSpcReduction="10000"/>
          </a:bodyPr>
          <a:lstStyle/>
          <a:p>
            <a:pPr marL="0" indent="0">
              <a:buNone/>
            </a:pPr>
            <a:r>
              <a:rPr lang="en-US" sz="2800" i="1" dirty="0" smtClean="0">
                <a:solidFill>
                  <a:schemeClr val="tx1"/>
                </a:solidFill>
              </a:rPr>
              <a:t>B. BANK LOANS – </a:t>
            </a:r>
            <a:r>
              <a:rPr lang="en-US" sz="2800" dirty="0" smtClean="0">
                <a:solidFill>
                  <a:schemeClr val="tx1"/>
                </a:solidFill>
              </a:rPr>
              <a:t>Commercial banks lend money but will only give a line of credit to a young business if it is stable and has collateral. </a:t>
            </a:r>
          </a:p>
          <a:p>
            <a:pPr marL="0" indent="0">
              <a:buNone/>
            </a:pPr>
            <a:r>
              <a:rPr lang="en-US" sz="2800" i="1" dirty="0" smtClean="0">
                <a:solidFill>
                  <a:schemeClr val="tx1"/>
                </a:solidFill>
              </a:rPr>
              <a:t>C. CROWDFUNDING – </a:t>
            </a:r>
            <a:r>
              <a:rPr lang="en-US" sz="2800" dirty="0" smtClean="0">
                <a:solidFill>
                  <a:schemeClr val="tx1"/>
                </a:solidFill>
              </a:rPr>
              <a:t>This is a very new way or raising capital for a young company.  Entrepreneurs can use a website like kickstarter.com to explain to the public their idea. People are able to make donations with the promise of a product when it is produced. The companies are not allowed to sell stock but the 2012 Jobs Act is open to the idea of </a:t>
            </a:r>
            <a:r>
              <a:rPr lang="en-US" sz="2800" i="1" dirty="0" smtClean="0">
                <a:solidFill>
                  <a:schemeClr val="tx1"/>
                </a:solidFill>
              </a:rPr>
              <a:t>stock-based crowdfunding. </a:t>
            </a:r>
            <a:r>
              <a:rPr lang="en-US" sz="2800" dirty="0" smtClean="0">
                <a:solidFill>
                  <a:schemeClr val="tx1"/>
                </a:solidFill>
              </a:rPr>
              <a:t>Another example of financial innovation to get government approval. </a:t>
            </a:r>
          </a:p>
          <a:p>
            <a:pPr marL="514350" indent="-514350">
              <a:buAutoNum type="arabicPeriod"/>
            </a:pPr>
            <a:endParaRPr lang="en-US" sz="2800" dirty="0" smtClean="0">
              <a:solidFill>
                <a:schemeClr val="tx1"/>
              </a:solidFill>
            </a:endParaRPr>
          </a:p>
          <a:p>
            <a:pPr marL="514350" indent="-514350">
              <a:buAutoNum type="arabicPeriod"/>
            </a:pPr>
            <a:endParaRPr lang="en-US" sz="2800" dirty="0" smtClean="0">
              <a:solidFill>
                <a:schemeClr val="tx1"/>
              </a:solidFill>
            </a:endParaRPr>
          </a:p>
          <a:p>
            <a:pPr marL="0" indent="0">
              <a:buNone/>
            </a:pPr>
            <a:endParaRPr lang="en-US" sz="2800" b="1"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495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638126"/>
          </a:xfrm>
        </p:spPr>
        <p:txBody>
          <a:bodyPr>
            <a:normAutofit fontScale="90000"/>
          </a:bodyPr>
          <a:lstStyle/>
          <a:p>
            <a:pPr algn="ctr"/>
            <a:r>
              <a:rPr lang="en-US" b="1" dirty="0" smtClean="0"/>
              <a:t>IV. NUMBER OF IPO’S AND CAPITAL RAISED</a:t>
            </a:r>
            <a:endParaRPr lang="en-US" b="1" dirty="0"/>
          </a:p>
        </p:txBody>
      </p:sp>
      <p:sp>
        <p:nvSpPr>
          <p:cNvPr id="3" name="Content Placeholder 2"/>
          <p:cNvSpPr>
            <a:spLocks noGrp="1"/>
          </p:cNvSpPr>
          <p:nvPr>
            <p:ph idx="1"/>
          </p:nvPr>
        </p:nvSpPr>
        <p:spPr>
          <a:xfrm>
            <a:off x="0" y="1171977"/>
            <a:ext cx="9210808" cy="5280337"/>
          </a:xfrm>
        </p:spPr>
        <p:txBody>
          <a:bodyPr>
            <a:normAutofit fontScale="92500" lnSpcReduction="10000"/>
          </a:bodyPr>
          <a:lstStyle/>
          <a:p>
            <a:pPr marL="0" indent="0">
              <a:buNone/>
            </a:pPr>
            <a:r>
              <a:rPr lang="en-US" sz="2800" dirty="0" smtClean="0">
                <a:solidFill>
                  <a:schemeClr val="tx1"/>
                </a:solidFill>
              </a:rPr>
              <a:t>There may other ways for companies to raise capital but eventually the IPO is the final solution, but it is a long a costly process. IPO’s go as the stock market goes.  If it is up, investors are more likely to “gamble” or speculate on a new idea from an entrepreneur.</a:t>
            </a:r>
          </a:p>
          <a:p>
            <a:pPr marL="0" indent="0">
              <a:buNone/>
            </a:pPr>
            <a:r>
              <a:rPr lang="en-US" sz="2800" dirty="0" smtClean="0">
                <a:solidFill>
                  <a:schemeClr val="tx1"/>
                </a:solidFill>
              </a:rPr>
              <a:t>NUMBER OF US IPO’s</a:t>
            </a:r>
          </a:p>
          <a:p>
            <a:pPr marL="0" indent="0">
              <a:buNone/>
            </a:pPr>
            <a:r>
              <a:rPr lang="en-US" sz="2800" dirty="0" smtClean="0">
                <a:solidFill>
                  <a:schemeClr val="tx1"/>
                </a:solidFill>
              </a:rPr>
              <a:t>1999	</a:t>
            </a:r>
            <a:r>
              <a:rPr lang="en-US" sz="2800" u="sng" dirty="0" smtClean="0">
                <a:solidFill>
                  <a:schemeClr val="tx1"/>
                </a:solidFill>
              </a:rPr>
              <a:t>548</a:t>
            </a:r>
            <a:r>
              <a:rPr lang="en-US" sz="2800" dirty="0">
                <a:solidFill>
                  <a:schemeClr val="tx1"/>
                </a:solidFill>
              </a:rPr>
              <a:t>	</a:t>
            </a:r>
            <a:r>
              <a:rPr lang="en-US" sz="2800" dirty="0" smtClean="0">
                <a:solidFill>
                  <a:schemeClr val="tx1"/>
                </a:solidFill>
              </a:rPr>
              <a:t>2006	</a:t>
            </a:r>
            <a:r>
              <a:rPr lang="en-US" sz="2800" u="sng" dirty="0" smtClean="0">
                <a:solidFill>
                  <a:schemeClr val="tx1"/>
                </a:solidFill>
              </a:rPr>
              <a:t>196</a:t>
            </a:r>
            <a:r>
              <a:rPr lang="en-US" sz="2800" dirty="0" smtClean="0">
                <a:solidFill>
                  <a:schemeClr val="tx1"/>
                </a:solidFill>
              </a:rPr>
              <a:t>	</a:t>
            </a:r>
            <a:r>
              <a:rPr lang="en-US" sz="2800" dirty="0" smtClean="0">
                <a:solidFill>
                  <a:schemeClr val="tx1"/>
                </a:solidFill>
              </a:rPr>
              <a:t>			2007</a:t>
            </a:r>
            <a:r>
              <a:rPr lang="en-US" sz="2800" dirty="0" smtClean="0">
                <a:solidFill>
                  <a:schemeClr val="tx1"/>
                </a:solidFill>
              </a:rPr>
              <a:t>	</a:t>
            </a:r>
            <a:r>
              <a:rPr lang="en-US" sz="2800" u="sng" dirty="0" smtClean="0">
                <a:solidFill>
                  <a:schemeClr val="tx1"/>
                </a:solidFill>
              </a:rPr>
              <a:t>213</a:t>
            </a:r>
            <a:endParaRPr lang="en-US" sz="2800" dirty="0" smtClean="0">
              <a:solidFill>
                <a:schemeClr val="tx1"/>
              </a:solidFill>
            </a:endParaRPr>
          </a:p>
          <a:p>
            <a:pPr marL="0" indent="0">
              <a:buNone/>
            </a:pPr>
            <a:r>
              <a:rPr lang="en-US" sz="2800" dirty="0" smtClean="0">
                <a:solidFill>
                  <a:schemeClr val="tx1"/>
                </a:solidFill>
              </a:rPr>
              <a:t>2008	</a:t>
            </a:r>
            <a:r>
              <a:rPr lang="en-US" sz="2800" u="sng" dirty="0" smtClean="0">
                <a:solidFill>
                  <a:schemeClr val="tx1"/>
                </a:solidFill>
              </a:rPr>
              <a:t>31</a:t>
            </a:r>
            <a:r>
              <a:rPr lang="en-US" sz="2800" dirty="0" smtClean="0">
                <a:solidFill>
                  <a:schemeClr val="tx1"/>
                </a:solidFill>
              </a:rPr>
              <a:t>		$24.5 billion raised	2009	</a:t>
            </a:r>
            <a:r>
              <a:rPr lang="en-US" sz="2800" u="sng" dirty="0" smtClean="0">
                <a:solidFill>
                  <a:schemeClr val="tx1"/>
                </a:solidFill>
              </a:rPr>
              <a:t>63</a:t>
            </a:r>
            <a:r>
              <a:rPr lang="en-US" sz="2800" dirty="0" smtClean="0">
                <a:solidFill>
                  <a:schemeClr val="tx1"/>
                </a:solidFill>
              </a:rPr>
              <a:t>		$21.8 billion</a:t>
            </a:r>
          </a:p>
          <a:p>
            <a:pPr marL="0" indent="0">
              <a:buNone/>
            </a:pPr>
            <a:r>
              <a:rPr lang="en-US" sz="2800" dirty="0" smtClean="0">
                <a:solidFill>
                  <a:schemeClr val="tx1"/>
                </a:solidFill>
              </a:rPr>
              <a:t>2010	</a:t>
            </a:r>
            <a:r>
              <a:rPr lang="en-US" sz="2800" u="sng" dirty="0" smtClean="0">
                <a:solidFill>
                  <a:schemeClr val="tx1"/>
                </a:solidFill>
              </a:rPr>
              <a:t>154</a:t>
            </a:r>
            <a:r>
              <a:rPr lang="en-US" sz="2800" dirty="0" smtClean="0">
                <a:solidFill>
                  <a:schemeClr val="tx1"/>
                </a:solidFill>
              </a:rPr>
              <a:t>	$38.9 billion			2011	</a:t>
            </a:r>
            <a:r>
              <a:rPr lang="en-US" sz="2800" u="sng" dirty="0" smtClean="0">
                <a:solidFill>
                  <a:schemeClr val="tx1"/>
                </a:solidFill>
              </a:rPr>
              <a:t>125</a:t>
            </a:r>
            <a:r>
              <a:rPr lang="en-US" sz="2800" dirty="0" smtClean="0">
                <a:solidFill>
                  <a:schemeClr val="tx1"/>
                </a:solidFill>
              </a:rPr>
              <a:t>	$36.3 billion</a:t>
            </a:r>
          </a:p>
          <a:p>
            <a:pPr marL="0" indent="0">
              <a:buNone/>
            </a:pPr>
            <a:r>
              <a:rPr lang="en-US" sz="2800" dirty="0" smtClean="0">
                <a:solidFill>
                  <a:schemeClr val="tx1"/>
                </a:solidFill>
              </a:rPr>
              <a:t>2012	</a:t>
            </a:r>
            <a:r>
              <a:rPr lang="en-US" sz="2800" u="sng" dirty="0" smtClean="0">
                <a:solidFill>
                  <a:schemeClr val="tx1"/>
                </a:solidFill>
              </a:rPr>
              <a:t>128</a:t>
            </a:r>
            <a:r>
              <a:rPr lang="en-US" sz="2800" dirty="0" smtClean="0">
                <a:solidFill>
                  <a:schemeClr val="tx1"/>
                </a:solidFill>
              </a:rPr>
              <a:t>	$42.6 billion </a:t>
            </a:r>
          </a:p>
          <a:p>
            <a:pPr marL="0" indent="0">
              <a:buNone/>
            </a:pPr>
            <a:r>
              <a:rPr lang="en-US" sz="2800" dirty="0" smtClean="0">
                <a:solidFill>
                  <a:schemeClr val="tx1"/>
                </a:solidFill>
              </a:rPr>
              <a:t>Data from www.renaissancecapital.com</a:t>
            </a:r>
          </a:p>
          <a:p>
            <a:pPr marL="0" indent="0">
              <a:buNone/>
            </a:pPr>
            <a:r>
              <a:rPr lang="en-US" sz="2800" dirty="0" smtClean="0">
                <a:solidFill>
                  <a:schemeClr val="tx1"/>
                </a:solidFill>
              </a:rPr>
              <a:t>		</a:t>
            </a:r>
          </a:p>
          <a:p>
            <a:pPr marL="514350" indent="-514350">
              <a:buAutoNum type="arabicPlain" startAt="2008"/>
            </a:pPr>
            <a:endParaRPr lang="en-US" sz="2800" dirty="0" smtClean="0">
              <a:solidFill>
                <a:schemeClr val="tx1"/>
              </a:solidFill>
            </a:endParaRPr>
          </a:p>
          <a:p>
            <a:pPr marL="0" indent="0">
              <a:buNone/>
            </a:pPr>
            <a:endParaRPr lang="en-US" sz="2800" dirty="0" smtClean="0">
              <a:solidFill>
                <a:schemeClr val="tx1"/>
              </a:solidFill>
            </a:endParaRPr>
          </a:p>
          <a:p>
            <a:pPr marL="0" indent="0">
              <a:buNone/>
            </a:pPr>
            <a:endParaRPr lang="en-US" sz="2800" dirty="0">
              <a:solidFill>
                <a:schemeClr val="tx1"/>
              </a:solidFill>
            </a:endParaRPr>
          </a:p>
          <a:p>
            <a:pPr marL="0" indent="0">
              <a:buNone/>
            </a:pPr>
            <a:endParaRPr lang="en-US" sz="2800" b="1"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4464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798490"/>
          </a:xfrm>
        </p:spPr>
        <p:txBody>
          <a:bodyPr>
            <a:normAutofit/>
          </a:bodyPr>
          <a:lstStyle/>
          <a:p>
            <a:pPr algn="ctr"/>
            <a:r>
              <a:rPr lang="en-US" b="1" dirty="0" smtClean="0"/>
              <a:t>IV. INITIAL PUBLIC OFFERINGS (IPO)</a:t>
            </a:r>
            <a:endParaRPr lang="en-US" b="1" dirty="0"/>
          </a:p>
        </p:txBody>
      </p:sp>
      <p:sp>
        <p:nvSpPr>
          <p:cNvPr id="3" name="Content Placeholder 2"/>
          <p:cNvSpPr>
            <a:spLocks noGrp="1"/>
          </p:cNvSpPr>
          <p:nvPr>
            <p:ph idx="1"/>
          </p:nvPr>
        </p:nvSpPr>
        <p:spPr>
          <a:xfrm>
            <a:off x="211316" y="1171977"/>
            <a:ext cx="8999492" cy="5280337"/>
          </a:xfrm>
        </p:spPr>
        <p:txBody>
          <a:bodyPr>
            <a:normAutofit fontScale="92500" lnSpcReduction="10000"/>
          </a:bodyPr>
          <a:lstStyle/>
          <a:p>
            <a:pPr marL="0" indent="0">
              <a:buNone/>
            </a:pPr>
            <a:r>
              <a:rPr lang="en-US" sz="2800" dirty="0" smtClean="0">
                <a:solidFill>
                  <a:schemeClr val="tx1"/>
                </a:solidFill>
              </a:rPr>
              <a:t>A TYPICAL IPO FOLLOWS THESE STEPS:</a:t>
            </a:r>
          </a:p>
          <a:p>
            <a:pPr marL="0" indent="0">
              <a:buNone/>
            </a:pPr>
            <a:r>
              <a:rPr lang="en-US" sz="2800" dirty="0" smtClean="0">
                <a:solidFill>
                  <a:schemeClr val="tx1"/>
                </a:solidFill>
              </a:rPr>
              <a:t>1. The company produces information about its stock sale.  This is called a </a:t>
            </a:r>
            <a:r>
              <a:rPr lang="en-US" sz="2800" i="1" dirty="0" smtClean="0">
                <a:solidFill>
                  <a:schemeClr val="tx1"/>
                </a:solidFill>
              </a:rPr>
              <a:t>prospectus.</a:t>
            </a:r>
            <a:endParaRPr lang="en-US" sz="2800" dirty="0" smtClean="0">
              <a:solidFill>
                <a:schemeClr val="tx1"/>
              </a:solidFill>
            </a:endParaRPr>
          </a:p>
          <a:p>
            <a:pPr marL="0" indent="0">
              <a:buNone/>
            </a:pPr>
            <a:r>
              <a:rPr lang="en-US" sz="2800" dirty="0" smtClean="0">
                <a:solidFill>
                  <a:schemeClr val="tx1"/>
                </a:solidFill>
              </a:rPr>
              <a:t>2. The company takes its story to the streets. This is called a </a:t>
            </a:r>
            <a:r>
              <a:rPr lang="en-US" sz="2800" i="1" dirty="0" smtClean="0">
                <a:solidFill>
                  <a:schemeClr val="tx1"/>
                </a:solidFill>
              </a:rPr>
              <a:t>roadshow.</a:t>
            </a:r>
            <a:endParaRPr lang="en-US" sz="2800" dirty="0" smtClean="0">
              <a:solidFill>
                <a:schemeClr val="tx1"/>
              </a:solidFill>
            </a:endParaRPr>
          </a:p>
          <a:p>
            <a:pPr marL="0" indent="0">
              <a:buNone/>
            </a:pPr>
            <a:r>
              <a:rPr lang="en-US" sz="2800" dirty="0" smtClean="0">
                <a:solidFill>
                  <a:schemeClr val="tx1"/>
                </a:solidFill>
              </a:rPr>
              <a:t>3. The investment  bankers gather up the investors in the </a:t>
            </a:r>
            <a:r>
              <a:rPr lang="en-US" sz="2800" i="1" dirty="0" smtClean="0">
                <a:solidFill>
                  <a:schemeClr val="tx1"/>
                </a:solidFill>
              </a:rPr>
              <a:t>book-building</a:t>
            </a:r>
            <a:r>
              <a:rPr lang="en-US" sz="2800" dirty="0" smtClean="0">
                <a:solidFill>
                  <a:schemeClr val="tx1"/>
                </a:solidFill>
              </a:rPr>
              <a:t> process</a:t>
            </a:r>
          </a:p>
          <a:p>
            <a:pPr marL="0" indent="0">
              <a:buNone/>
            </a:pPr>
            <a:r>
              <a:rPr lang="en-US" sz="2800" dirty="0" smtClean="0">
                <a:solidFill>
                  <a:schemeClr val="tx1"/>
                </a:solidFill>
              </a:rPr>
              <a:t>4. Underwriters price the deal, trying to find the highest possible price.</a:t>
            </a:r>
          </a:p>
          <a:p>
            <a:pPr marL="0" indent="0">
              <a:buNone/>
            </a:pPr>
            <a:r>
              <a:rPr lang="en-US" sz="2800" dirty="0" smtClean="0">
                <a:solidFill>
                  <a:schemeClr val="tx1"/>
                </a:solidFill>
              </a:rPr>
              <a:t>5. Underwriters support the IPO. After the deal is priced, investors are free to sell in the open or </a:t>
            </a:r>
            <a:r>
              <a:rPr lang="en-US" sz="2800" i="1" dirty="0" smtClean="0">
                <a:solidFill>
                  <a:schemeClr val="tx1"/>
                </a:solidFill>
              </a:rPr>
              <a:t>secondary market </a:t>
            </a:r>
            <a:r>
              <a:rPr lang="en-US" sz="2800" dirty="0" smtClean="0">
                <a:solidFill>
                  <a:schemeClr val="tx1"/>
                </a:solidFill>
              </a:rPr>
              <a:t>called </a:t>
            </a:r>
            <a:r>
              <a:rPr lang="en-US" sz="2800" i="1" dirty="0" smtClean="0">
                <a:solidFill>
                  <a:schemeClr val="tx1"/>
                </a:solidFill>
              </a:rPr>
              <a:t>aftermarket trading.</a:t>
            </a:r>
            <a:r>
              <a:rPr lang="en-US" sz="2800" dirty="0" smtClean="0">
                <a:solidFill>
                  <a:schemeClr val="tx1"/>
                </a:solidFill>
              </a:rPr>
              <a:t> </a:t>
            </a:r>
          </a:p>
          <a:p>
            <a:pPr marL="514350" indent="-514350">
              <a:buAutoNum type="arabicPeriod"/>
            </a:pPr>
            <a:endParaRPr lang="en-US" sz="2800" dirty="0" smtClean="0">
              <a:solidFill>
                <a:schemeClr val="tx1"/>
              </a:solidFill>
            </a:endParaRPr>
          </a:p>
          <a:p>
            <a:pPr marL="0" indent="0">
              <a:buNone/>
            </a:pPr>
            <a:endParaRPr lang="en-US" sz="2800" b="1"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292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39701"/>
            <a:ext cx="8596668" cy="641964"/>
          </a:xfrm>
        </p:spPr>
        <p:txBody>
          <a:bodyPr>
            <a:normAutofit/>
          </a:bodyPr>
          <a:lstStyle/>
          <a:p>
            <a:pPr algn="ctr"/>
            <a:r>
              <a:rPr lang="en-US" b="1" dirty="0" smtClean="0"/>
              <a:t> LESSON 2 - TOPICS FOR TODAY</a:t>
            </a:r>
            <a:endParaRPr lang="en-US" b="1" dirty="0"/>
          </a:p>
        </p:txBody>
      </p:sp>
      <p:sp>
        <p:nvSpPr>
          <p:cNvPr id="3" name="Content Placeholder 2"/>
          <p:cNvSpPr>
            <a:spLocks noGrp="1"/>
          </p:cNvSpPr>
          <p:nvPr>
            <p:ph idx="1"/>
          </p:nvPr>
        </p:nvSpPr>
        <p:spPr>
          <a:xfrm>
            <a:off x="527437" y="1468897"/>
            <a:ext cx="8999492" cy="5182626"/>
          </a:xfrm>
        </p:spPr>
        <p:txBody>
          <a:bodyPr>
            <a:normAutofit/>
          </a:bodyPr>
          <a:lstStyle/>
          <a:p>
            <a:pPr marL="0" indent="0">
              <a:buNone/>
            </a:pPr>
            <a:r>
              <a:rPr lang="en-US" sz="3200" dirty="0" smtClean="0">
                <a:solidFill>
                  <a:schemeClr val="tx1"/>
                </a:solidFill>
              </a:rPr>
              <a:t>1. HISTORY OF THE IB INDUSTRY</a:t>
            </a:r>
          </a:p>
          <a:p>
            <a:pPr marL="0" indent="0">
              <a:buNone/>
            </a:pPr>
            <a:r>
              <a:rPr lang="en-US" sz="3200" dirty="0" smtClean="0">
                <a:solidFill>
                  <a:schemeClr val="tx1"/>
                </a:solidFill>
              </a:rPr>
              <a:t>2. CASE STUDIES OF WHAT CAUSED DEPRESSIONS AND BIG RECESSIONS, RUNS ON BANKS</a:t>
            </a:r>
          </a:p>
          <a:p>
            <a:pPr marL="0" indent="0">
              <a:buNone/>
            </a:pPr>
            <a:r>
              <a:rPr lang="en-US" sz="3200" dirty="0" smtClean="0">
                <a:solidFill>
                  <a:schemeClr val="tx1"/>
                </a:solidFill>
              </a:rPr>
              <a:t>3. GOVERNMENT REGULATIONS AS A RESULT OF THE ABOVE</a:t>
            </a:r>
          </a:p>
          <a:p>
            <a:pPr marL="0" indent="0">
              <a:buNone/>
            </a:pPr>
            <a:r>
              <a:rPr lang="en-US" sz="3200" dirty="0" smtClean="0"/>
              <a:t>4. FUTURE OF THE INDUSTRY</a:t>
            </a:r>
          </a:p>
          <a:p>
            <a:pPr marL="0" indent="0">
              <a:buNone/>
            </a:pPr>
            <a:r>
              <a:rPr lang="en-US" sz="3200" dirty="0" smtClean="0"/>
              <a:t>5. INDUSTRY OVERVIEW - TYPES OF INVESTMENT BANKS</a:t>
            </a:r>
          </a:p>
          <a:p>
            <a:pPr marL="0" indent="0">
              <a:buNone/>
            </a:pPr>
            <a:endParaRPr lang="en-US" sz="3200" dirty="0" smtClean="0"/>
          </a:p>
          <a:p>
            <a:pPr marL="0" indent="0">
              <a:buNone/>
            </a:pPr>
            <a:endParaRPr lang="en-US" sz="2800" dirty="0" smtClean="0"/>
          </a:p>
          <a:p>
            <a:pPr marL="0" indent="0">
              <a:buNone/>
            </a:pPr>
            <a:endParaRPr lang="en-US" sz="2800" dirty="0" smtClean="0"/>
          </a:p>
          <a:p>
            <a:pPr marL="514350" indent="-514350">
              <a:buAutoNum type="arabicPeriod"/>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722810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1154320"/>
          </a:xfrm>
        </p:spPr>
        <p:txBody>
          <a:bodyPr>
            <a:normAutofit fontScale="90000"/>
          </a:bodyPr>
          <a:lstStyle/>
          <a:p>
            <a:pPr algn="ctr"/>
            <a:r>
              <a:rPr lang="en-US" b="1" dirty="0" smtClean="0"/>
              <a:t>9. RESEARCH: Helping Investors decide whether to Buy or Sell – SELL SIDE Analysts</a:t>
            </a:r>
            <a:endParaRPr lang="en-US" b="1" dirty="0"/>
          </a:p>
        </p:txBody>
      </p:sp>
      <p:sp>
        <p:nvSpPr>
          <p:cNvPr id="3" name="Content Placeholder 2"/>
          <p:cNvSpPr>
            <a:spLocks noGrp="1"/>
          </p:cNvSpPr>
          <p:nvPr>
            <p:ph idx="1"/>
          </p:nvPr>
        </p:nvSpPr>
        <p:spPr>
          <a:xfrm>
            <a:off x="211316" y="1468897"/>
            <a:ext cx="8999492" cy="4983417"/>
          </a:xfrm>
        </p:spPr>
        <p:txBody>
          <a:bodyPr>
            <a:normAutofit/>
          </a:bodyPr>
          <a:lstStyle/>
          <a:p>
            <a:pPr marL="0" indent="0">
              <a:buNone/>
            </a:pPr>
            <a:r>
              <a:rPr lang="en-US" sz="2800" dirty="0" smtClean="0">
                <a:solidFill>
                  <a:schemeClr val="tx1"/>
                </a:solidFill>
              </a:rPr>
              <a:t>AGAIN, IB’s make most of their money helping companies and governments raise money by selling securities.</a:t>
            </a:r>
          </a:p>
          <a:p>
            <a:pPr marL="0" indent="0">
              <a:buNone/>
            </a:pPr>
            <a:r>
              <a:rPr lang="en-US" sz="2800" dirty="0" smtClean="0">
                <a:solidFill>
                  <a:schemeClr val="tx1"/>
                </a:solidFill>
              </a:rPr>
              <a:t>The role of </a:t>
            </a:r>
            <a:r>
              <a:rPr lang="en-US" sz="2800" b="1" dirty="0" smtClean="0">
                <a:solidFill>
                  <a:schemeClr val="tx1"/>
                </a:solidFill>
              </a:rPr>
              <a:t>SELL-SIDE </a:t>
            </a:r>
            <a:r>
              <a:rPr lang="en-US" sz="2800" dirty="0" smtClean="0">
                <a:solidFill>
                  <a:schemeClr val="tx1"/>
                </a:solidFill>
              </a:rPr>
              <a:t>&amp; </a:t>
            </a:r>
            <a:r>
              <a:rPr lang="en-US" sz="2800" b="1" dirty="0" smtClean="0">
                <a:solidFill>
                  <a:schemeClr val="tx1"/>
                </a:solidFill>
              </a:rPr>
              <a:t>BUY-SIDE </a:t>
            </a:r>
            <a:r>
              <a:rPr lang="en-US" sz="2800" dirty="0" smtClean="0">
                <a:solidFill>
                  <a:schemeClr val="tx1"/>
                </a:solidFill>
              </a:rPr>
              <a:t>research analysts.</a:t>
            </a:r>
          </a:p>
          <a:p>
            <a:pPr marL="0" indent="0">
              <a:buNone/>
            </a:pPr>
            <a:r>
              <a:rPr lang="en-US" sz="2800" b="1" dirty="0" smtClean="0">
                <a:solidFill>
                  <a:schemeClr val="tx1"/>
                </a:solidFill>
              </a:rPr>
              <a:t>SELL-SIDE – </a:t>
            </a:r>
            <a:r>
              <a:rPr lang="en-US" sz="2800" dirty="0" smtClean="0">
                <a:solidFill>
                  <a:schemeClr val="tx1"/>
                </a:solidFill>
              </a:rPr>
              <a:t>Tell investors whether to buy the stock. They do this by building </a:t>
            </a:r>
            <a:r>
              <a:rPr lang="en-US" sz="2800" i="1" dirty="0" smtClean="0">
                <a:solidFill>
                  <a:schemeClr val="tx1"/>
                </a:solidFill>
              </a:rPr>
              <a:t>financial models</a:t>
            </a:r>
            <a:r>
              <a:rPr lang="en-US" sz="2800" dirty="0" smtClean="0">
                <a:solidFill>
                  <a:schemeClr val="tx1"/>
                </a:solidFill>
              </a:rPr>
              <a:t> that tell them how much a stock is worth, using the “tools of the trade”. The sell-side analysts are key to the success of an IPO as we will see in the next lesson.</a:t>
            </a:r>
          </a:p>
          <a:p>
            <a:pPr marL="0" indent="0">
              <a:buNone/>
            </a:pPr>
            <a:endParaRPr lang="en-US" sz="2800" b="1" dirty="0" smtClean="0">
              <a:solidFill>
                <a:schemeClr val="tx1"/>
              </a:solidFill>
            </a:endParaRPr>
          </a:p>
          <a:p>
            <a:pPr marL="0" indent="0">
              <a:buNone/>
            </a:pPr>
            <a:endParaRPr lang="en-US" sz="2800" b="1" dirty="0" smtClean="0">
              <a:solidFill>
                <a:schemeClr val="tx1"/>
              </a:solidFill>
            </a:endParaRPr>
          </a:p>
          <a:p>
            <a:pPr marL="0" indent="0">
              <a:buNone/>
            </a:pPr>
            <a:endParaRPr lang="en-US" sz="28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7147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638126"/>
          </a:xfrm>
        </p:spPr>
        <p:txBody>
          <a:bodyPr>
            <a:normAutofit fontScale="90000"/>
          </a:bodyPr>
          <a:lstStyle/>
          <a:p>
            <a:pPr algn="ctr"/>
            <a:r>
              <a:rPr lang="en-US" b="1" dirty="0" smtClean="0"/>
              <a:t>9. RESEARCH: BUY-SIDE ANALYSTS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211316" y="927281"/>
            <a:ext cx="8999492" cy="5525034"/>
          </a:xfrm>
        </p:spPr>
        <p:txBody>
          <a:bodyPr>
            <a:normAutofit/>
          </a:bodyPr>
          <a:lstStyle/>
          <a:p>
            <a:pPr marL="0" indent="0">
              <a:buNone/>
            </a:pPr>
            <a:r>
              <a:rPr lang="en-US" sz="3600" b="1" dirty="0" smtClean="0">
                <a:solidFill>
                  <a:schemeClr val="tx1"/>
                </a:solidFill>
              </a:rPr>
              <a:t>BUY-SIDE – </a:t>
            </a:r>
            <a:r>
              <a:rPr lang="en-US" sz="3600" dirty="0" smtClean="0">
                <a:solidFill>
                  <a:schemeClr val="tx1"/>
                </a:solidFill>
              </a:rPr>
              <a:t>The buy-side analysts use their own in-house research, not available to individual investors, to invest the money given to them by investors. They work for large mutual funds, which have pooled money from small investors. They decide whether the risk of an investment is good given the potential returns.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916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638126"/>
          </a:xfrm>
        </p:spPr>
        <p:txBody>
          <a:bodyPr>
            <a:normAutofit fontScale="90000"/>
          </a:bodyPr>
          <a:lstStyle/>
          <a:p>
            <a:pPr algn="ctr"/>
            <a:r>
              <a:rPr lang="en-US" b="1" dirty="0" smtClean="0"/>
              <a:t>10. TRADING DESK AND FUNCTION</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677334" y="927281"/>
            <a:ext cx="8596668" cy="5114082"/>
          </a:xfrm>
        </p:spPr>
        <p:txBody>
          <a:bodyPr>
            <a:normAutofit lnSpcReduction="10000"/>
          </a:bodyPr>
          <a:lstStyle/>
          <a:p>
            <a:pPr marL="0" indent="0">
              <a:buNone/>
            </a:pPr>
            <a:r>
              <a:rPr lang="en-US" sz="3200" dirty="0" smtClean="0">
                <a:solidFill>
                  <a:schemeClr val="tx1"/>
                </a:solidFill>
              </a:rPr>
              <a:t>IB trading functions serve a major purpose of handling the demands of the small and large customers of the bank who need to purchase or get rid of large amounts of investments</a:t>
            </a:r>
            <a:r>
              <a:rPr lang="en-US" sz="3200" dirty="0" smtClean="0"/>
              <a:t>.</a:t>
            </a:r>
          </a:p>
          <a:p>
            <a:pPr marL="0" indent="0">
              <a:buNone/>
            </a:pPr>
            <a:endParaRPr lang="en-US" sz="3200" dirty="0"/>
          </a:p>
          <a:p>
            <a:pPr marL="0" indent="0">
              <a:buNone/>
            </a:pPr>
            <a:r>
              <a:rPr lang="en-US" sz="3200" dirty="0" smtClean="0"/>
              <a:t>IB serve the role of </a:t>
            </a:r>
            <a:r>
              <a:rPr lang="en-US" sz="3200" b="1" i="1" dirty="0" smtClean="0"/>
              <a:t>market maker </a:t>
            </a:r>
            <a:r>
              <a:rPr lang="en-US" sz="3200" dirty="0" smtClean="0"/>
              <a:t>to large customers like Insurance, pension and mutual fund companies, buying and selling securities in huge quantities to make sure there is enough trading in a security </a:t>
            </a:r>
            <a:endParaRPr lang="en-US" sz="3200" dirty="0"/>
          </a:p>
        </p:txBody>
      </p:sp>
    </p:spTree>
    <p:extLst>
      <p:ext uri="{BB962C8B-B14F-4D97-AF65-F5344CB8AC3E}">
        <p14:creationId xmlns:p14="http://schemas.microsoft.com/office/powerpoint/2010/main" val="24053230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638126"/>
          </a:xfrm>
        </p:spPr>
        <p:txBody>
          <a:bodyPr>
            <a:normAutofit fontScale="90000"/>
          </a:bodyPr>
          <a:lstStyle/>
          <a:p>
            <a:pPr algn="ctr"/>
            <a:r>
              <a:rPr lang="en-US" b="1" dirty="0" smtClean="0"/>
              <a:t>10. TRADING DESK AND FUNCTION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211316" y="927281"/>
            <a:ext cx="8999492" cy="5525034"/>
          </a:xfrm>
        </p:spPr>
        <p:txBody>
          <a:bodyPr>
            <a:normAutofit/>
          </a:bodyPr>
          <a:lstStyle/>
          <a:p>
            <a:pPr marL="0" indent="0">
              <a:buNone/>
            </a:pPr>
            <a:r>
              <a:rPr lang="en-US" sz="3200" dirty="0" smtClean="0">
                <a:solidFill>
                  <a:schemeClr val="tx1"/>
                </a:solidFill>
              </a:rPr>
              <a:t>IB can provide short-term </a:t>
            </a:r>
            <a:r>
              <a:rPr lang="en-US" sz="3200" b="1" dirty="0" smtClean="0">
                <a:solidFill>
                  <a:schemeClr val="tx1"/>
                </a:solidFill>
              </a:rPr>
              <a:t>lines of credit </a:t>
            </a:r>
            <a:r>
              <a:rPr lang="en-US" sz="3200" dirty="0" smtClean="0">
                <a:solidFill>
                  <a:schemeClr val="tx1"/>
                </a:solidFill>
              </a:rPr>
              <a:t>for people who want to place trades and also </a:t>
            </a:r>
            <a:r>
              <a:rPr lang="en-US" sz="3200" b="1" dirty="0" smtClean="0">
                <a:solidFill>
                  <a:schemeClr val="tx1"/>
                </a:solidFill>
              </a:rPr>
              <a:t>insurance services </a:t>
            </a:r>
            <a:r>
              <a:rPr lang="en-US" sz="3200" dirty="0" smtClean="0">
                <a:solidFill>
                  <a:schemeClr val="tx1"/>
                </a:solidFill>
              </a:rPr>
              <a:t>where a client can be protected if there is an unforeseen drop in a portfolio value.</a:t>
            </a:r>
          </a:p>
          <a:p>
            <a:pPr marL="0" indent="0">
              <a:buNone/>
            </a:pPr>
            <a:endParaRPr lang="en-US" sz="3200" b="1" dirty="0">
              <a:solidFill>
                <a:schemeClr val="tx1"/>
              </a:solidFill>
            </a:endParaRPr>
          </a:p>
          <a:p>
            <a:pPr marL="0" indent="0">
              <a:buNone/>
            </a:pPr>
            <a:r>
              <a:rPr lang="en-US" sz="3200" dirty="0" smtClean="0">
                <a:solidFill>
                  <a:schemeClr val="tx1"/>
                </a:solidFill>
              </a:rPr>
              <a:t>Aside</a:t>
            </a:r>
            <a:r>
              <a:rPr lang="en-US" sz="3200" b="1" dirty="0" smtClean="0">
                <a:solidFill>
                  <a:schemeClr val="tx1"/>
                </a:solidFill>
              </a:rPr>
              <a:t> </a:t>
            </a:r>
            <a:r>
              <a:rPr lang="en-US" sz="3200" dirty="0" smtClean="0">
                <a:solidFill>
                  <a:schemeClr val="tx1"/>
                </a:solidFill>
              </a:rPr>
              <a:t>from using others money IB will also trade with their own money.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pic>
        <p:nvPicPr>
          <p:cNvPr id="5" name="Picture 2" descr="http://wsp-media-library.s3.amazonaws.com/uploads/2012/01/mwd_du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04" y="927280"/>
            <a:ext cx="2859296" cy="446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87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39701"/>
            <a:ext cx="8596668" cy="641964"/>
          </a:xfrm>
        </p:spPr>
        <p:txBody>
          <a:bodyPr>
            <a:normAutofit/>
          </a:bodyPr>
          <a:lstStyle/>
          <a:p>
            <a:pPr algn="ctr"/>
            <a:r>
              <a:rPr lang="en-US" b="1" dirty="0" smtClean="0"/>
              <a:t> LESSON 2 - TOPICS FOR TODAY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527437" y="1654629"/>
            <a:ext cx="8999492" cy="4996894"/>
          </a:xfrm>
        </p:spPr>
        <p:txBody>
          <a:bodyPr>
            <a:normAutofit/>
          </a:bodyPr>
          <a:lstStyle/>
          <a:p>
            <a:pPr marL="0" indent="0">
              <a:buNone/>
            </a:pPr>
            <a:r>
              <a:rPr lang="en-US" sz="3200" dirty="0" smtClean="0">
                <a:solidFill>
                  <a:schemeClr val="tx1"/>
                </a:solidFill>
              </a:rPr>
              <a:t>6. HOW INVESTMENT BANKS GET PAID</a:t>
            </a:r>
          </a:p>
          <a:p>
            <a:pPr marL="0" indent="0">
              <a:buNone/>
            </a:pPr>
            <a:r>
              <a:rPr lang="en-US" sz="3200" dirty="0" smtClean="0">
                <a:solidFill>
                  <a:schemeClr val="tx1"/>
                </a:solidFill>
              </a:rPr>
              <a:t>7. “TOOLS OF THE TRADE”</a:t>
            </a:r>
          </a:p>
          <a:p>
            <a:pPr marL="0" indent="0">
              <a:buNone/>
            </a:pPr>
            <a:r>
              <a:rPr lang="en-US" sz="3200" dirty="0" smtClean="0">
                <a:solidFill>
                  <a:schemeClr val="tx1"/>
                </a:solidFill>
              </a:rPr>
              <a:t>8. OVERVIEW OF THE MAJOR TOPICS FOR THE COURSE</a:t>
            </a:r>
          </a:p>
          <a:p>
            <a:pPr marL="0" indent="0">
              <a:buNone/>
            </a:pPr>
            <a:r>
              <a:rPr lang="en-US" sz="3200" dirty="0" smtClean="0">
                <a:solidFill>
                  <a:schemeClr val="tx1"/>
                </a:solidFill>
              </a:rPr>
              <a:t>9. RESEARCH AND SELL-SIDE/BUY-SIDE ANALYSTS</a:t>
            </a:r>
          </a:p>
          <a:p>
            <a:pPr marL="0" indent="0">
              <a:buNone/>
            </a:pPr>
            <a:r>
              <a:rPr lang="en-US" sz="3200" dirty="0" smtClean="0">
                <a:solidFill>
                  <a:schemeClr val="tx1"/>
                </a:solidFill>
              </a:rPr>
              <a:t>10.TRADING DESK AND FUNCTION</a:t>
            </a:r>
          </a:p>
          <a:p>
            <a:pPr marL="0" indent="0">
              <a:buNone/>
            </a:pPr>
            <a:endParaRPr lang="en-US" sz="3200" dirty="0" smtClean="0">
              <a:solidFill>
                <a:schemeClr val="tx1"/>
              </a:solidFill>
            </a:endParaRPr>
          </a:p>
          <a:p>
            <a:pPr marL="0" indent="0">
              <a:buNone/>
            </a:pPr>
            <a:endParaRPr lang="en-US" sz="3200" dirty="0" smtClean="0">
              <a:solidFill>
                <a:schemeClr val="tx1"/>
              </a:solidFill>
            </a:endParaRPr>
          </a:p>
          <a:p>
            <a:pPr marL="0" indent="0">
              <a:buNone/>
            </a:pPr>
            <a:endParaRPr lang="en-US" sz="2800" dirty="0" smtClean="0"/>
          </a:p>
          <a:p>
            <a:pPr marL="514350" indent="-514350">
              <a:buAutoNum type="arabicPeriod"/>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1810049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6349" y="78859"/>
            <a:ext cx="8596668" cy="746642"/>
          </a:xfrm>
        </p:spPr>
        <p:txBody>
          <a:bodyPr>
            <a:normAutofit/>
          </a:bodyPr>
          <a:lstStyle/>
          <a:p>
            <a:r>
              <a:rPr lang="en-US" b="1" dirty="0" smtClean="0"/>
              <a:t>1. HISTORY of the IB Industry</a:t>
            </a:r>
            <a:endParaRPr lang="en-US" b="1" dirty="0"/>
          </a:p>
        </p:txBody>
      </p:sp>
      <p:sp>
        <p:nvSpPr>
          <p:cNvPr id="3" name="Content Placeholder 2"/>
          <p:cNvSpPr>
            <a:spLocks noGrp="1"/>
          </p:cNvSpPr>
          <p:nvPr>
            <p:ph idx="1"/>
          </p:nvPr>
        </p:nvSpPr>
        <p:spPr>
          <a:xfrm>
            <a:off x="527437" y="1171977"/>
            <a:ext cx="8999492" cy="5686023"/>
          </a:xfrm>
        </p:spPr>
        <p:txBody>
          <a:bodyPr>
            <a:normAutofit fontScale="92500" lnSpcReduction="10000"/>
          </a:bodyPr>
          <a:lstStyle/>
          <a:p>
            <a:pPr marL="0" indent="0">
              <a:buNone/>
            </a:pPr>
            <a:r>
              <a:rPr lang="en-US" sz="2800" dirty="0" smtClean="0">
                <a:solidFill>
                  <a:schemeClr val="tx1"/>
                </a:solidFill>
              </a:rPr>
              <a:t>HISTORY OF THE INDUSTRY</a:t>
            </a:r>
          </a:p>
          <a:p>
            <a:pPr marL="0" indent="0">
              <a:buNone/>
            </a:pPr>
            <a:r>
              <a:rPr lang="en-US" sz="2800" dirty="0" smtClean="0">
                <a:solidFill>
                  <a:schemeClr val="tx1"/>
                </a:solidFill>
              </a:rPr>
              <a:t>I. Two forces shaped investment banking</a:t>
            </a:r>
          </a:p>
          <a:p>
            <a:pPr marL="0" indent="0">
              <a:buNone/>
            </a:pPr>
            <a:r>
              <a:rPr lang="en-US" sz="2800" dirty="0">
                <a:solidFill>
                  <a:schemeClr val="tx1"/>
                </a:solidFill>
              </a:rPr>
              <a:t>	</a:t>
            </a:r>
            <a:r>
              <a:rPr lang="en-US" sz="2800" dirty="0" smtClean="0">
                <a:solidFill>
                  <a:schemeClr val="tx1"/>
                </a:solidFill>
              </a:rPr>
              <a:t>A. Legislation – laws</a:t>
            </a:r>
          </a:p>
          <a:p>
            <a:pPr marL="0" indent="0">
              <a:buNone/>
            </a:pPr>
            <a:r>
              <a:rPr lang="en-US" sz="2800" dirty="0">
                <a:solidFill>
                  <a:schemeClr val="tx1"/>
                </a:solidFill>
              </a:rPr>
              <a:t>	</a:t>
            </a:r>
            <a:r>
              <a:rPr lang="en-US" sz="2800" dirty="0" smtClean="0">
                <a:solidFill>
                  <a:schemeClr val="tx1"/>
                </a:solidFill>
              </a:rPr>
              <a:t>B. Economics</a:t>
            </a:r>
          </a:p>
          <a:p>
            <a:pPr marL="0" indent="0">
              <a:buNone/>
            </a:pPr>
            <a:r>
              <a:rPr lang="en-US" sz="2800" dirty="0" smtClean="0"/>
              <a:t>II. Early History 1896-1929</a:t>
            </a:r>
          </a:p>
          <a:p>
            <a:pPr marL="0" indent="0">
              <a:buNone/>
            </a:pPr>
            <a:r>
              <a:rPr lang="en-US" sz="2800" dirty="0"/>
              <a:t>	</a:t>
            </a:r>
            <a:r>
              <a:rPr lang="en-US" sz="2800" dirty="0" smtClean="0"/>
              <a:t>A. Investment activities led by private bankers like	</a:t>
            </a:r>
          </a:p>
          <a:p>
            <a:pPr marL="0" indent="0">
              <a:buNone/>
            </a:pPr>
            <a:r>
              <a:rPr lang="en-US" sz="2800" dirty="0"/>
              <a:t>	</a:t>
            </a:r>
            <a:r>
              <a:rPr lang="en-US" sz="2800" dirty="0" smtClean="0"/>
              <a:t>J.P. Morgan raising funds for governments (war) and 	railroad companies.	</a:t>
            </a:r>
          </a:p>
          <a:p>
            <a:pPr marL="0" indent="0">
              <a:buNone/>
            </a:pPr>
            <a:r>
              <a:rPr lang="en-US" sz="2800" dirty="0"/>
              <a:t>	</a:t>
            </a:r>
            <a:r>
              <a:rPr lang="en-US" sz="2800" dirty="0" smtClean="0"/>
              <a:t>B. IB was not regulated by the banks and with much 	speculation (risk) there were panics and runs on banks.</a:t>
            </a:r>
          </a:p>
          <a:p>
            <a:pPr marL="0" indent="0">
              <a:buNone/>
            </a:pPr>
            <a:r>
              <a:rPr lang="en-US" sz="2800" dirty="0"/>
              <a:t>	</a:t>
            </a:r>
            <a:r>
              <a:rPr lang="en-US" sz="2800" dirty="0" smtClean="0"/>
              <a:t>C. The panic of 1907 – let’s look at what caused it	</a:t>
            </a:r>
          </a:p>
          <a:p>
            <a:pPr marL="0" indent="0">
              <a:buNone/>
            </a:pPr>
            <a:r>
              <a:rPr lang="en-US" sz="2800" dirty="0"/>
              <a:t>	</a:t>
            </a:r>
            <a:r>
              <a:rPr lang="en-US" sz="2800" dirty="0" smtClean="0"/>
              <a:t> </a:t>
            </a:r>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805955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28790"/>
            <a:ext cx="8596668" cy="1197734"/>
          </a:xfrm>
        </p:spPr>
        <p:txBody>
          <a:bodyPr>
            <a:normAutofit fontScale="90000"/>
          </a:bodyPr>
          <a:lstStyle/>
          <a:p>
            <a:r>
              <a:rPr lang="en-US" b="1" dirty="0" smtClean="0"/>
              <a:t> 2. CASE STUDY – Bank panics and the Great Depression. What were some of the causes?</a:t>
            </a:r>
            <a:endParaRPr lang="en-US" b="1" dirty="0"/>
          </a:p>
        </p:txBody>
      </p:sp>
      <p:sp>
        <p:nvSpPr>
          <p:cNvPr id="3" name="Content Placeholder 2"/>
          <p:cNvSpPr>
            <a:spLocks noGrp="1"/>
          </p:cNvSpPr>
          <p:nvPr>
            <p:ph idx="1"/>
          </p:nvPr>
        </p:nvSpPr>
        <p:spPr>
          <a:xfrm>
            <a:off x="527437" y="1468897"/>
            <a:ext cx="8999492" cy="4996296"/>
          </a:xfrm>
        </p:spPr>
        <p:txBody>
          <a:bodyPr>
            <a:normAutofit fontScale="92500"/>
          </a:bodyPr>
          <a:lstStyle/>
          <a:p>
            <a:pPr marL="0" indent="0">
              <a:buNone/>
            </a:pPr>
            <a:r>
              <a:rPr lang="en-US" sz="3100" dirty="0" smtClean="0"/>
              <a:t>1</a:t>
            </a:r>
            <a:r>
              <a:rPr lang="en-US" sz="3100" dirty="0" smtClean="0">
                <a:solidFill>
                  <a:schemeClr val="tx1">
                    <a:lumMod val="85000"/>
                    <a:lumOff val="15000"/>
                  </a:schemeClr>
                </a:solidFill>
              </a:rPr>
              <a:t>. Started at a time of recession and economic 	downturn and growing rate of unemployment</a:t>
            </a:r>
          </a:p>
          <a:p>
            <a:pPr marL="0" indent="0">
              <a:buNone/>
            </a:pPr>
            <a:r>
              <a:rPr lang="en-US" sz="3100" dirty="0" smtClean="0">
                <a:solidFill>
                  <a:schemeClr val="tx1">
                    <a:lumMod val="85000"/>
                    <a:lumOff val="15000"/>
                  </a:schemeClr>
                </a:solidFill>
              </a:rPr>
              <a:t>2. People wanting access to money causes runs on 	banks. Loss of confidence leads to a liquidity 	crisis.</a:t>
            </a:r>
          </a:p>
          <a:p>
            <a:pPr marL="0" indent="0">
              <a:buNone/>
            </a:pPr>
            <a:r>
              <a:rPr lang="en-US" sz="3100" dirty="0" smtClean="0"/>
              <a:t>3. Often triggered by excessive market speculation 	and risk. In 1907, a failed attempt to control the 	market of a large Copper company.</a:t>
            </a:r>
          </a:p>
          <a:p>
            <a:pPr marL="0" indent="0">
              <a:buNone/>
            </a:pPr>
            <a:r>
              <a:rPr lang="en-US" sz="3100" dirty="0" smtClean="0"/>
              <a:t>4. No regulation led to much corruption and 	manipulation of the market.</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929" y="1468897"/>
            <a:ext cx="2543175" cy="2857500"/>
          </a:xfrm>
          <a:prstGeom prst="rect">
            <a:avLst/>
          </a:prstGeom>
        </p:spPr>
      </p:pic>
    </p:spTree>
    <p:extLst>
      <p:ext uri="{BB962C8B-B14F-4D97-AF65-F5344CB8AC3E}">
        <p14:creationId xmlns:p14="http://schemas.microsoft.com/office/powerpoint/2010/main" val="1107026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49" y="180304"/>
            <a:ext cx="8596668" cy="631065"/>
          </a:xfrm>
        </p:spPr>
        <p:txBody>
          <a:bodyPr>
            <a:normAutofit fontScale="90000"/>
          </a:bodyPr>
          <a:lstStyle/>
          <a:p>
            <a:r>
              <a:rPr lang="en-US" b="1" dirty="0" smtClean="0"/>
              <a:t> 1. History of the Industry (continued)</a:t>
            </a:r>
            <a:endParaRPr lang="en-US" b="1" dirty="0"/>
          </a:p>
        </p:txBody>
      </p:sp>
      <p:sp>
        <p:nvSpPr>
          <p:cNvPr id="3" name="Content Placeholder 2"/>
          <p:cNvSpPr>
            <a:spLocks noGrp="1"/>
          </p:cNvSpPr>
          <p:nvPr>
            <p:ph idx="1"/>
          </p:nvPr>
        </p:nvSpPr>
        <p:spPr>
          <a:xfrm>
            <a:off x="450165" y="811369"/>
            <a:ext cx="10561272" cy="5795493"/>
          </a:xfrm>
        </p:spPr>
        <p:txBody>
          <a:bodyPr>
            <a:normAutofit fontScale="25000" lnSpcReduction="20000"/>
          </a:bodyPr>
          <a:lstStyle/>
          <a:p>
            <a:pPr marL="0" indent="0">
              <a:buNone/>
            </a:pPr>
            <a:r>
              <a:rPr lang="en-US" sz="9600" dirty="0" smtClean="0">
                <a:solidFill>
                  <a:schemeClr val="tx1"/>
                </a:solidFill>
              </a:rPr>
              <a:t>II. Early History 1896-1929 (continued)</a:t>
            </a:r>
          </a:p>
          <a:p>
            <a:pPr marL="0" indent="0">
              <a:buNone/>
            </a:pPr>
            <a:r>
              <a:rPr lang="en-US" sz="9600" dirty="0">
                <a:solidFill>
                  <a:schemeClr val="tx1"/>
                </a:solidFill>
              </a:rPr>
              <a:t>	</a:t>
            </a:r>
            <a:r>
              <a:rPr lang="en-US" sz="9600" dirty="0" smtClean="0">
                <a:solidFill>
                  <a:schemeClr val="tx1"/>
                </a:solidFill>
              </a:rPr>
              <a:t>D. Creation of Central Bank, Federal Reserve (the FED) in 1913 to 	bring 	order to the banking system in the US.</a:t>
            </a:r>
          </a:p>
          <a:p>
            <a:pPr marL="0" indent="0">
              <a:buNone/>
            </a:pPr>
            <a:r>
              <a:rPr lang="en-US" sz="9600" dirty="0">
                <a:solidFill>
                  <a:schemeClr val="tx1"/>
                </a:solidFill>
              </a:rPr>
              <a:t>	</a:t>
            </a:r>
            <a:r>
              <a:rPr lang="en-US" sz="9600" dirty="0" smtClean="0">
                <a:solidFill>
                  <a:schemeClr val="tx1"/>
                </a:solidFill>
              </a:rPr>
              <a:t>E. Stock market crash of 1929 led by recession and excessive market 	speculation sparked the Great Depression.</a:t>
            </a:r>
          </a:p>
          <a:p>
            <a:pPr marL="0" indent="0">
              <a:buNone/>
            </a:pPr>
            <a:r>
              <a:rPr lang="en-US" sz="9600" dirty="0">
                <a:solidFill>
                  <a:schemeClr val="tx1"/>
                </a:solidFill>
              </a:rPr>
              <a:t>	</a:t>
            </a:r>
            <a:r>
              <a:rPr lang="en-US" sz="9600" dirty="0" smtClean="0">
                <a:solidFill>
                  <a:schemeClr val="tx1"/>
                </a:solidFill>
              </a:rPr>
              <a:t>F. The conflict of interest between commercial bank functions and 	investment bank functions resulted in the</a:t>
            </a:r>
            <a:r>
              <a:rPr lang="en-US" sz="9600" dirty="0">
                <a:solidFill>
                  <a:schemeClr val="tx1"/>
                </a:solidFill>
              </a:rPr>
              <a:t> </a:t>
            </a:r>
            <a:r>
              <a:rPr lang="en-US" sz="9600" dirty="0" smtClean="0">
                <a:solidFill>
                  <a:schemeClr val="tx1"/>
                </a:solidFill>
              </a:rPr>
              <a:t>creation of laws to separate 	and control the financial industry.</a:t>
            </a:r>
          </a:p>
          <a:p>
            <a:pPr marL="0" indent="0">
              <a:buNone/>
            </a:pPr>
            <a:r>
              <a:rPr lang="en-US" sz="9600" dirty="0" smtClean="0">
                <a:solidFill>
                  <a:schemeClr val="tx1"/>
                </a:solidFill>
              </a:rPr>
              <a:t>III. 1929-1970</a:t>
            </a:r>
          </a:p>
          <a:p>
            <a:pPr marL="0" indent="0">
              <a:buNone/>
            </a:pPr>
            <a:r>
              <a:rPr lang="en-US" sz="9600" dirty="0">
                <a:solidFill>
                  <a:schemeClr val="tx1"/>
                </a:solidFill>
              </a:rPr>
              <a:t>	</a:t>
            </a:r>
            <a:r>
              <a:rPr lang="en-US" sz="9600" dirty="0" smtClean="0">
                <a:solidFill>
                  <a:schemeClr val="tx1"/>
                </a:solidFill>
              </a:rPr>
              <a:t>A. The 1929 crash of the US stock market led to collapse of 	banking 	system with 40% banks failing or forced to merge.</a:t>
            </a:r>
          </a:p>
          <a:p>
            <a:pPr marL="0" indent="0">
              <a:buNone/>
            </a:pPr>
            <a:r>
              <a:rPr lang="en-US" sz="9600" dirty="0">
                <a:solidFill>
                  <a:schemeClr val="tx1"/>
                </a:solidFill>
              </a:rPr>
              <a:t>	</a:t>
            </a:r>
            <a:r>
              <a:rPr lang="en-US" sz="9600" dirty="0" smtClean="0">
                <a:solidFill>
                  <a:schemeClr val="tx1"/>
                </a:solidFill>
              </a:rPr>
              <a:t>B. It was concluded that there was a conflict of interest between 	commercial and investment banks.</a:t>
            </a:r>
          </a:p>
          <a:p>
            <a:pPr marL="0" indent="0">
              <a:buNone/>
            </a:pPr>
            <a:r>
              <a:rPr lang="en-US" sz="9600" dirty="0">
                <a:solidFill>
                  <a:schemeClr val="tx1"/>
                </a:solidFill>
              </a:rPr>
              <a:t>	</a:t>
            </a:r>
            <a:r>
              <a:rPr lang="en-US" sz="9600" dirty="0" smtClean="0">
                <a:solidFill>
                  <a:schemeClr val="tx1"/>
                </a:solidFill>
              </a:rPr>
              <a:t>C. The government stepped in and laws were created to provide 	separation between the two.</a:t>
            </a:r>
          </a:p>
          <a:p>
            <a:pPr marL="0" indent="0">
              <a:buNone/>
            </a:pPr>
            <a:r>
              <a:rPr lang="en-US" sz="9600" dirty="0">
                <a:solidFill>
                  <a:schemeClr val="tx1"/>
                </a:solidFill>
              </a:rPr>
              <a:t>	</a:t>
            </a:r>
            <a:r>
              <a:rPr lang="en-US" sz="9600" dirty="0" smtClean="0">
                <a:solidFill>
                  <a:schemeClr val="tx1"/>
                </a:solidFill>
              </a:rPr>
              <a:t>D. Bank runs – let’s look at a case study</a:t>
            </a:r>
          </a:p>
          <a:p>
            <a:pPr marL="0" indent="0">
              <a:buNone/>
            </a:pPr>
            <a:endParaRPr lang="en-US" sz="9600" dirty="0" smtClean="0">
              <a:solidFill>
                <a:schemeClr val="tx1"/>
              </a:solidFill>
            </a:endParaRPr>
          </a:p>
          <a:p>
            <a:pPr marL="0" indent="0">
              <a:buNone/>
            </a:pPr>
            <a:r>
              <a:rPr lang="en-US" sz="2800" dirty="0">
                <a:solidFill>
                  <a:schemeClr val="tx1"/>
                </a:solidFill>
              </a:rPr>
              <a:t>	</a:t>
            </a:r>
            <a:r>
              <a:rPr lang="en-US" sz="2800" dirty="0" smtClean="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3532802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a:xfrm>
            <a:off x="677334" y="0"/>
            <a:ext cx="8596668" cy="656823"/>
          </a:xfrm>
        </p:spPr>
        <p:txBody>
          <a:bodyPr>
            <a:normAutofit fontScale="90000"/>
          </a:bodyPr>
          <a:lstStyle/>
          <a:p>
            <a:pPr eaLnBrk="1" hangingPunct="1"/>
            <a:r>
              <a:rPr lang="en-US" dirty="0" smtClean="0">
                <a:solidFill>
                  <a:schemeClr val="accent2">
                    <a:lumMod val="75000"/>
                  </a:schemeClr>
                </a:solidFill>
              </a:rPr>
              <a:t>2. Case Study: Bank </a:t>
            </a:r>
            <a:r>
              <a:rPr lang="en-US" dirty="0">
                <a:solidFill>
                  <a:schemeClr val="accent2">
                    <a:lumMod val="75000"/>
                  </a:schemeClr>
                </a:solidFill>
              </a:rPr>
              <a:t>Runs and the Money Supply</a:t>
            </a:r>
          </a:p>
        </p:txBody>
      </p:sp>
      <p:sp>
        <p:nvSpPr>
          <p:cNvPr id="38917" name="Rectangle 5"/>
          <p:cNvSpPr>
            <a:spLocks noGrp="1" noChangeArrowheads="1"/>
          </p:cNvSpPr>
          <p:nvPr>
            <p:ph idx="1"/>
          </p:nvPr>
        </p:nvSpPr>
        <p:spPr>
          <a:xfrm>
            <a:off x="1981200" y="1223494"/>
            <a:ext cx="8229600" cy="5444006"/>
          </a:xfrm>
        </p:spPr>
        <p:txBody>
          <a:bodyPr>
            <a:normAutofit/>
          </a:bodyPr>
          <a:lstStyle/>
          <a:p>
            <a:pPr eaLnBrk="1" hangingPunct="1">
              <a:spcBef>
                <a:spcPct val="40000"/>
              </a:spcBef>
            </a:pPr>
            <a:r>
              <a:rPr lang="en-US" sz="2700" dirty="0"/>
              <a:t>A </a:t>
            </a:r>
            <a:r>
              <a:rPr lang="en-US" sz="2700" b="1" dirty="0">
                <a:solidFill>
                  <a:srgbClr val="800080"/>
                </a:solidFill>
              </a:rPr>
              <a:t>run on banks</a:t>
            </a:r>
            <a:r>
              <a:rPr lang="en-US" sz="2700" dirty="0"/>
              <a:t>:  </a:t>
            </a:r>
            <a:br>
              <a:rPr lang="en-US" sz="2700" dirty="0"/>
            </a:br>
            <a:r>
              <a:rPr lang="en-US" sz="2700" dirty="0"/>
              <a:t>When people suspect their banks are in trouble, they may “run” to the bank to withdraw their funds, holding more currency and less deposits.</a:t>
            </a:r>
          </a:p>
          <a:p>
            <a:pPr eaLnBrk="1" hangingPunct="1">
              <a:spcBef>
                <a:spcPct val="40000"/>
              </a:spcBef>
            </a:pPr>
            <a:r>
              <a:rPr lang="en-US" sz="2700" dirty="0"/>
              <a:t>Under fractional-reserve </a:t>
            </a:r>
            <a:r>
              <a:rPr lang="en-US" sz="2700" dirty="0" smtClean="0"/>
              <a:t>banking (say 10-20% as required reserves held by the bank), </a:t>
            </a:r>
            <a:r>
              <a:rPr lang="en-US" sz="2700" dirty="0"/>
              <a:t>banks don’t have enough reserves to pay off ALL depositors, hence banks may have to close.   </a:t>
            </a:r>
          </a:p>
          <a:p>
            <a:pPr eaLnBrk="1" hangingPunct="1">
              <a:spcBef>
                <a:spcPct val="40000"/>
              </a:spcBef>
            </a:pPr>
            <a:r>
              <a:rPr lang="en-US" sz="2700" dirty="0"/>
              <a:t>Also, banks may make fewer loans and hold more reserves to satisfy depositors</a:t>
            </a:r>
            <a:r>
              <a:rPr lang="en-US" sz="2700" dirty="0" smtClean="0"/>
              <a:t>.</a:t>
            </a:r>
            <a:endParaRPr lang="en-US" sz="2700" dirty="0"/>
          </a:p>
        </p:txBody>
      </p:sp>
      <p:sp>
        <p:nvSpPr>
          <p:cNvPr id="38918"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1559024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1778</TotalTime>
  <Words>3020</Words>
  <Application>Microsoft Office PowerPoint</Application>
  <PresentationFormat>Widescreen</PresentationFormat>
  <Paragraphs>266</Paragraphs>
  <Slides>43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New Times Roman</vt:lpstr>
      <vt:lpstr>华文新魏</vt:lpstr>
      <vt:lpstr>Tahoma</vt:lpstr>
      <vt:lpstr>Times New Roman</vt:lpstr>
      <vt:lpstr>Trebuchet MS</vt:lpstr>
      <vt:lpstr>Wingdings 3</vt:lpstr>
      <vt:lpstr>Facet</vt:lpstr>
      <vt:lpstr>INVESTMENT BANKING</vt:lpstr>
      <vt:lpstr> LESSON 1 REVIEW QUESTIONS</vt:lpstr>
      <vt:lpstr> LESSON 1 INTRODUCTION REVIEW (cont)</vt:lpstr>
      <vt:lpstr> LESSON 2 - TOPICS FOR TODAY</vt:lpstr>
      <vt:lpstr> LESSON 2 - TOPICS FOR TODAY (cont)</vt:lpstr>
      <vt:lpstr>1. HISTORY of the IB Industry</vt:lpstr>
      <vt:lpstr> 2. CASE STUDY – Bank panics and the Great Depression. What were some of the causes?</vt:lpstr>
      <vt:lpstr> 1. History of the Industry (continued)</vt:lpstr>
      <vt:lpstr>2. Case Study: Bank Runs and the Money Supply</vt:lpstr>
      <vt:lpstr>2. Case Study: Bank Runs and the Money Supply (cont)</vt:lpstr>
      <vt:lpstr> 3. GOVERNMENT LEGISLATION (LAWS) P.10-11</vt:lpstr>
      <vt:lpstr> 3. GOVERNMENT LEGISLATION (continued)</vt:lpstr>
      <vt:lpstr> 1. History of the Industry (continued)</vt:lpstr>
      <vt:lpstr> 1. History of the Industry (continued)</vt:lpstr>
      <vt:lpstr> 4. AFTER THE 2008 FINANCIAL CRISIS AND THE FUTURE OF INVESTMENT BANKING</vt:lpstr>
      <vt:lpstr> 4. AFTER THE 2008 FINANCIAL CRISIS AND THE FUTURE OF INVESTMENT BANKING (cont)</vt:lpstr>
      <vt:lpstr> 4. AFTER THE 2008 FINANCIAL CRISIS AND THE FUTURE OF INVESTMENT BANKING</vt:lpstr>
      <vt:lpstr> 4. AFTER THE 2008 FINANCIAL CRISIS AND THE FUTURE OF INVESTMENT BANKING</vt:lpstr>
      <vt:lpstr> 5. INDUSTRY OVERVIEW P. 7</vt:lpstr>
      <vt:lpstr>5.  INDUSTRY OVERVIEW (cont)</vt:lpstr>
      <vt:lpstr> 6. HOW INVESTMENT BANKS GET PAID – 5 WAYS</vt:lpstr>
      <vt:lpstr> 6. HOW INVESTMENT BANKS GET PAID – 5 WAYS</vt:lpstr>
      <vt:lpstr>  7. HOW INVESTMENT BANKING IS DONE –  “TOOLS OF THE TRADE” </vt:lpstr>
      <vt:lpstr>  7. HOW INVESTMENT BANKING IS DONE –  “TOOLS OF THE TRADE” (cont) </vt:lpstr>
      <vt:lpstr>  8. OVERVIEW OF WHAT WE WILL COVER IN THIS COURSE</vt:lpstr>
      <vt:lpstr> I. MERGERS AND ACQUISITIONS (M &amp; A) Chapter 8</vt:lpstr>
      <vt:lpstr>I. MERGERS AND ACQUISITIONS (M &amp; A)</vt:lpstr>
      <vt:lpstr>I. MERGERS AND ACQUISITIONS (M &amp; A)</vt:lpstr>
      <vt:lpstr>II.  LEVERAGED BUYOUTS (LBO’s) P. 179</vt:lpstr>
      <vt:lpstr>II.  LEVERAGED BUYOUTS (LBO’s)</vt:lpstr>
      <vt:lpstr>II.  LEVERAGED BUYOUTS (LBO’s)</vt:lpstr>
      <vt:lpstr>III. PRIVATE BUSINESS SALES</vt:lpstr>
      <vt:lpstr>III. PRIVATE BUSINESS SALES (cont)</vt:lpstr>
      <vt:lpstr>IV. INITIAL PUBLIC OFFERINGS (IPO) CH 4</vt:lpstr>
      <vt:lpstr>IV. INITIAL PUBLIC OFFERINGS (IPO) CH 4</vt:lpstr>
      <vt:lpstr>IV. IPO’S and Venture Capitalists (VC)</vt:lpstr>
      <vt:lpstr>IV. IPO’S and Raising Capital</vt:lpstr>
      <vt:lpstr>IV. NUMBER OF IPO’S AND CAPITAL RAISED</vt:lpstr>
      <vt:lpstr>IV. INITIAL PUBLIC OFFERINGS (IPO)</vt:lpstr>
      <vt:lpstr>9. RESEARCH: Helping Investors decide whether to Buy or Sell – SELL SIDE Analysts</vt:lpstr>
      <vt:lpstr>9. RESEARCH: BUY-SIDE ANALYSTS (cont)</vt:lpstr>
      <vt:lpstr>10. TRADING DESK AND FUNCTION</vt:lpstr>
      <vt:lpstr>10. TRADING DESK AND FUNCTION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BANKING</dc:title>
  <dc:creator>Jim Nielsen</dc:creator>
  <cp:lastModifiedBy>Jim Nielsen</cp:lastModifiedBy>
  <cp:revision>129</cp:revision>
  <dcterms:created xsi:type="dcterms:W3CDTF">2015-02-11T08:37:34Z</dcterms:created>
  <dcterms:modified xsi:type="dcterms:W3CDTF">2015-03-18T01:55:23Z</dcterms:modified>
</cp:coreProperties>
</file>